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618" r:id="rId3"/>
    <p:sldId id="621" r:id="rId5"/>
    <p:sldId id="489" r:id="rId6"/>
    <p:sldId id="693" r:id="rId7"/>
    <p:sldId id="624" r:id="rId8"/>
    <p:sldId id="695" r:id="rId9"/>
    <p:sldId id="702" r:id="rId10"/>
    <p:sldId id="469" r:id="rId11"/>
    <p:sldId id="686" r:id="rId12"/>
    <p:sldId id="698" r:id="rId13"/>
    <p:sldId id="700" r:id="rId14"/>
    <p:sldId id="701" r:id="rId15"/>
    <p:sldId id="703" r:id="rId16"/>
    <p:sldId id="704" r:id="rId17"/>
    <p:sldId id="705" r:id="rId18"/>
    <p:sldId id="706" r:id="rId19"/>
    <p:sldId id="707" r:id="rId20"/>
    <p:sldId id="708" r:id="rId21"/>
    <p:sldId id="692" r:id="rId22"/>
    <p:sldId id="688" r:id="rId23"/>
    <p:sldId id="687" r:id="rId24"/>
    <p:sldId id="694" r:id="rId25"/>
    <p:sldId id="630" r:id="rId26"/>
    <p:sldId id="697" r:id="rId27"/>
    <p:sldId id="696" r:id="rId28"/>
    <p:sldId id="657" r:id="rId29"/>
    <p:sldId id="689" r:id="rId30"/>
    <p:sldId id="690" r:id="rId31"/>
    <p:sldId id="619" r:id="rId3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A9D18E"/>
    <a:srgbClr val="D0A475"/>
    <a:srgbClr val="257DBB"/>
    <a:srgbClr val="1D5B84"/>
    <a:srgbClr val="4472C4"/>
    <a:srgbClr val="262626"/>
    <a:srgbClr val="415CC7"/>
    <a:srgbClr val="2A96AA"/>
    <a:srgbClr val="1C5880"/>
    <a:srgbClr val="4472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017" autoAdjust="0"/>
    <p:restoredTop sz="91803" autoAdjust="0"/>
  </p:normalViewPr>
  <p:slideViewPr>
    <p:cSldViewPr snapToGrid="0" snapToObjects="1">
      <p:cViewPr>
        <p:scale>
          <a:sx n="110" d="100"/>
          <a:sy n="110" d="100"/>
        </p:scale>
        <p:origin x="-1644" y="-564"/>
      </p:cViewPr>
      <p:guideLst>
        <p:guide orient="horz" pos="1620"/>
        <p:guide pos="2917"/>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4B5382-7580-E949-913F-FA61FD35EE5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6D5399-38FA-ED4F-8584-AECB632546A3}"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短文案">
    <p:spTree>
      <p:nvGrpSpPr>
        <p:cNvPr id="1" name=""/>
        <p:cNvGrpSpPr/>
        <p:nvPr/>
      </p:nvGrpSpPr>
      <p:grpSpPr>
        <a:xfrm>
          <a:off x="0" y="0"/>
          <a:ext cx="0" cy="0"/>
          <a:chOff x="0" y="0"/>
          <a:chExt cx="0" cy="0"/>
        </a:xfrm>
      </p:grpSpPr>
      <p:sp>
        <p:nvSpPr>
          <p:cNvPr id="13" name="矩形 12"/>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3" name="图片 22"/>
          <p:cNvPicPr>
            <a:picLocks noChangeAspect="1"/>
          </p:cNvPicPr>
          <p:nvPr userDrawn="1"/>
        </p:nvPicPr>
        <p:blipFill>
          <a:blip r:embed="rId2"/>
          <a:stretch>
            <a:fillRect/>
          </a:stretch>
        </p:blipFill>
        <p:spPr>
          <a:xfrm>
            <a:off x="0" y="0"/>
            <a:ext cx="9144000" cy="5143500"/>
          </a:xfrm>
          <a:prstGeom prst="rect">
            <a:avLst/>
          </a:prstGeom>
        </p:spPr>
      </p:pic>
      <p:cxnSp>
        <p:nvCxnSpPr>
          <p:cNvPr id="6" name="直接连接符 2"/>
          <p:cNvCxnSpPr/>
          <p:nvPr userDrawn="1"/>
        </p:nvCxnSpPr>
        <p:spPr>
          <a:xfrm>
            <a:off x="0" y="520409"/>
            <a:ext cx="9144000" cy="0"/>
          </a:xfrm>
          <a:prstGeom prst="line">
            <a:avLst/>
          </a:prstGeom>
          <a:noFill/>
          <a:ln w="9525" cap="flat">
            <a:solidFill>
              <a:srgbClr val="D0A475"/>
            </a:solidFill>
            <a:prstDash val="solid"/>
            <a:miter lim="400000"/>
          </a:ln>
          <a:effectLst/>
          <a:sp3d/>
        </p:spPr>
        <p:style>
          <a:lnRef idx="0">
            <a:scrgbClr r="0" g="0" b="0"/>
          </a:lnRef>
          <a:fillRef idx="0">
            <a:scrgbClr r="0" g="0" b="0"/>
          </a:fillRef>
          <a:effectRef idx="0">
            <a:scrgbClr r="0" g="0" b="0"/>
          </a:effectRef>
          <a:fontRef idx="none"/>
        </p:style>
      </p:cxnSp>
      <p:grpSp>
        <p:nvGrpSpPr>
          <p:cNvPr id="17" name="组 22"/>
          <p:cNvGrpSpPr/>
          <p:nvPr userDrawn="1"/>
        </p:nvGrpSpPr>
        <p:grpSpPr>
          <a:xfrm>
            <a:off x="184299" y="170703"/>
            <a:ext cx="324675" cy="321592"/>
            <a:chOff x="884139" y="415024"/>
            <a:chExt cx="2712267" cy="2663702"/>
          </a:xfrm>
        </p:grpSpPr>
        <p:sp>
          <p:nvSpPr>
            <p:cNvPr id="18" name="任意多边形 50"/>
            <p:cNvSpPr/>
            <p:nvPr/>
          </p:nvSpPr>
          <p:spPr>
            <a:xfrm>
              <a:off x="1310555" y="853831"/>
              <a:ext cx="2285851" cy="2224895"/>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rgbClr val="181818">
                    <a:lumMod val="75000"/>
                    <a:lumOff val="25000"/>
                    <a:alpha val="57000"/>
                  </a:srgbClr>
                </a:gs>
                <a:gs pos="61000">
                  <a:srgbClr val="FFFFFF">
                    <a:lumMod val="95000"/>
                    <a:alpha val="34000"/>
                  </a:srgbClr>
                </a:gs>
                <a:gs pos="100000">
                  <a:srgbClr val="FFFFFF">
                    <a:lumMod val="95000"/>
                    <a:alpha val="0"/>
                  </a:srgbClr>
                </a:gs>
              </a:gsLst>
              <a:lin ang="3000000" scaled="0"/>
              <a:tileRect/>
            </a:gradFill>
            <a:ln w="25400" cap="flat" cmpd="sng" algn="ctr">
              <a:noFill/>
              <a:prstDash val="solid"/>
            </a:ln>
            <a:effectLst/>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9" name="任意多边形 51"/>
            <p:cNvSpPr/>
            <p:nvPr/>
          </p:nvSpPr>
          <p:spPr>
            <a:xfrm rot="19421727" flipH="1">
              <a:off x="884139" y="415024"/>
              <a:ext cx="1730349" cy="170267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D0A4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11" name="Shape 349"/>
          <p:cNvSpPr/>
          <p:nvPr userDrawn="1"/>
        </p:nvSpPr>
        <p:spPr>
          <a:xfrm>
            <a:off x="501133" y="91833"/>
            <a:ext cx="5841610" cy="350096"/>
          </a:xfrm>
          <a:prstGeom prst="rect">
            <a:avLst/>
          </a:prstGeom>
          <a:ln w="12700">
            <a:miter lim="400000"/>
          </a:ln>
        </p:spPr>
        <p:txBody>
          <a:bodyPr wrap="square" lIns="19050" tIns="19050" rIns="19050" bIns="19050" anchor="ctr">
            <a:spAutoFit/>
          </a:bodyPr>
          <a:lstStyle>
            <a:lvl1pPr algn="l">
              <a:lnSpc>
                <a:spcPct val="120000"/>
              </a:lnSpc>
              <a:defRPr sz="5800" spc="116">
                <a:solidFill>
                  <a:srgbClr val="373D41"/>
                </a:solidFill>
                <a:latin typeface="FZLanTingHei-M-GBK"/>
                <a:ea typeface="FZLanTingHei-M-GBK"/>
                <a:cs typeface="FZLanTingHei-M-GBK"/>
                <a:sym typeface="FZLanTingHei-M-GBK"/>
              </a:defRPr>
            </a:lvl1pPr>
          </a:lstStyle>
          <a:p>
            <a:pPr>
              <a:lnSpc>
                <a:spcPct val="100000"/>
              </a:lnSpc>
            </a:pPr>
            <a:endParaRPr lang="en-US" altLang="zh-CN" sz="2025" spc="0" dirty="0">
              <a:solidFill>
                <a:srgbClr val="000000"/>
              </a:solidFill>
              <a:latin typeface="微软雅黑" panose="020B0503020204020204" charset="-122"/>
              <a:ea typeface="微软雅黑" panose="020B0503020204020204" charset="-122"/>
              <a:cs typeface="Helvetica Light"/>
              <a:sym typeface="Helvetica Light"/>
            </a:endParaRPr>
          </a:p>
        </p:txBody>
      </p:sp>
      <p:sp>
        <p:nvSpPr>
          <p:cNvPr id="15" name="文本占位符 2"/>
          <p:cNvSpPr>
            <a:spLocks noGrp="1"/>
          </p:cNvSpPr>
          <p:nvPr>
            <p:ph type="body" sz="quarter" idx="11"/>
          </p:nvPr>
        </p:nvSpPr>
        <p:spPr>
          <a:xfrm>
            <a:off x="432184" y="791871"/>
            <a:ext cx="8129952" cy="339725"/>
          </a:xfrm>
        </p:spPr>
        <p:txBody>
          <a:bodyPr>
            <a:noAutofit/>
          </a:bodyPr>
          <a:lstStyle>
            <a:lvl1pPr marL="171450" indent="-171450">
              <a:buFont typeface="Wingdings" panose="05000000000000000000" pitchFamily="2" charset="2"/>
              <a:buChar char="Ø"/>
              <a:defRPr sz="1500" b="1">
                <a:solidFill>
                  <a:schemeClr val="tx1">
                    <a:lumMod val="85000"/>
                    <a:lumOff val="15000"/>
                  </a:schemeClr>
                </a:solidFill>
                <a:latin typeface="微软雅黑" panose="020B0503020204020204" charset="-122"/>
                <a:ea typeface="微软雅黑" panose="020B0503020204020204" charset="-122"/>
              </a:defRPr>
            </a:lvl1pPr>
          </a:lstStyle>
          <a:p>
            <a:pPr lvl="0"/>
            <a:endParaRPr kumimoji="1" lang="zh-CN" altLang="en-US" dirty="0"/>
          </a:p>
        </p:txBody>
      </p:sp>
      <p:sp>
        <p:nvSpPr>
          <p:cNvPr id="16" name="文本框 20"/>
          <p:cNvSpPr txBox="1"/>
          <p:nvPr userDrawn="1"/>
        </p:nvSpPr>
        <p:spPr bwMode="auto">
          <a:xfrm>
            <a:off x="408866" y="749287"/>
            <a:ext cx="3246503" cy="3313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marR="0" lvl="0" indent="-285750" algn="l" defTabSz="914400" rtl="0" eaLnBrk="1" fontAlgn="auto" latinLnBrk="0" hangingPunct="1">
              <a:lnSpc>
                <a:spcPct val="100000"/>
              </a:lnSpc>
              <a:spcBef>
                <a:spcPct val="0"/>
              </a:spcBef>
              <a:spcAft>
                <a:spcPts val="0"/>
              </a:spcAft>
              <a:buClrTx/>
              <a:buSzTx/>
              <a:buFont typeface="Wingdings" panose="05000000000000000000" pitchFamily="2" charset="2"/>
              <a:buNone/>
              <a:defRPr/>
            </a:pPr>
            <a:endParaRPr lang="zh-CN" altLang="en-US" sz="15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文本占位符 2"/>
          <p:cNvSpPr>
            <a:spLocks noGrp="1"/>
          </p:cNvSpPr>
          <p:nvPr>
            <p:ph type="body" sz="quarter" idx="12"/>
          </p:nvPr>
        </p:nvSpPr>
        <p:spPr>
          <a:xfrm>
            <a:off x="616562" y="1149184"/>
            <a:ext cx="8129952" cy="339725"/>
          </a:xfrm>
        </p:spPr>
        <p:txBody>
          <a:bodyPr>
            <a:noAutofit/>
          </a:bodyPr>
          <a:lstStyle>
            <a:lvl1pPr marL="0" indent="0">
              <a:buFontTx/>
              <a:buNone/>
              <a:defRPr sz="1200">
                <a:solidFill>
                  <a:schemeClr val="tx1">
                    <a:lumMod val="85000"/>
                    <a:lumOff val="15000"/>
                  </a:schemeClr>
                </a:solidFill>
                <a:latin typeface="微软雅黑" panose="020B0503020204020204" charset="-122"/>
                <a:ea typeface="微软雅黑" panose="020B0503020204020204" charset="-122"/>
              </a:defRPr>
            </a:lvl1pPr>
          </a:lstStyle>
          <a:p>
            <a:pPr lvl="0"/>
            <a:endParaRPr kumimoji="1" lang="zh-CN" altLang="en-US" dirty="0"/>
          </a:p>
        </p:txBody>
      </p:sp>
      <p:sp>
        <p:nvSpPr>
          <p:cNvPr id="20" name="文本占位符 2"/>
          <p:cNvSpPr>
            <a:spLocks noGrp="1"/>
          </p:cNvSpPr>
          <p:nvPr>
            <p:ph type="body" sz="quarter" idx="10"/>
          </p:nvPr>
        </p:nvSpPr>
        <p:spPr>
          <a:xfrm>
            <a:off x="459348" y="131744"/>
            <a:ext cx="4171950" cy="339725"/>
          </a:xfrm>
        </p:spPr>
        <p:txBody>
          <a:bodyPr>
            <a:noAutofit/>
          </a:bodyPr>
          <a:lstStyle>
            <a:lvl1pPr marL="0" indent="0">
              <a:buFontTx/>
              <a:buNone/>
              <a:defRPr sz="1400" b="1">
                <a:latin typeface="微软雅黑" panose="020B0503020204020204" charset="-122"/>
                <a:ea typeface="微软雅黑" panose="020B0503020204020204" charset="-122"/>
              </a:defRPr>
            </a:lvl1pPr>
          </a:lstStyle>
          <a:p>
            <a:pPr lvl="0"/>
            <a:endParaRPr kumimoji="1" lang="zh-CN" altLang="en-US" dirty="0"/>
          </a:p>
        </p:txBody>
      </p:sp>
      <p:pic>
        <p:nvPicPr>
          <p:cNvPr id="3" name="图片 2"/>
          <p:cNvPicPr>
            <a:picLocks noChangeAspect="1"/>
          </p:cNvPicPr>
          <p:nvPr userDrawn="1"/>
        </p:nvPicPr>
        <p:blipFill>
          <a:blip r:embed="rId3"/>
          <a:stretch>
            <a:fillRect/>
          </a:stretch>
        </p:blipFill>
        <p:spPr>
          <a:xfrm>
            <a:off x="8258175" y="30480"/>
            <a:ext cx="706755" cy="473075"/>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短文案">
    <p:spTree>
      <p:nvGrpSpPr>
        <p:cNvPr id="1" name=""/>
        <p:cNvGrpSpPr/>
        <p:nvPr/>
      </p:nvGrpSpPr>
      <p:grpSpPr>
        <a:xfrm>
          <a:off x="0" y="0"/>
          <a:ext cx="0" cy="0"/>
          <a:chOff x="0" y="0"/>
          <a:chExt cx="0" cy="0"/>
        </a:xfrm>
      </p:grpSpPr>
      <p:sp>
        <p:nvSpPr>
          <p:cNvPr id="13" name="矩形 12"/>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p:cNvPicPr>
            <a:picLocks noChangeAspect="1"/>
          </p:cNvPicPr>
          <p:nvPr userDrawn="1"/>
        </p:nvPicPr>
        <p:blipFill>
          <a:blip r:embed="rId2"/>
          <a:stretch>
            <a:fillRect/>
          </a:stretch>
        </p:blipFill>
        <p:spPr>
          <a:xfrm>
            <a:off x="0" y="0"/>
            <a:ext cx="9144000" cy="5143500"/>
          </a:xfrm>
          <a:prstGeom prst="rect">
            <a:avLst/>
          </a:prstGeom>
        </p:spPr>
      </p:pic>
      <p:cxnSp>
        <p:nvCxnSpPr>
          <p:cNvPr id="6" name="直接连接符 2"/>
          <p:cNvCxnSpPr/>
          <p:nvPr userDrawn="1"/>
        </p:nvCxnSpPr>
        <p:spPr>
          <a:xfrm>
            <a:off x="0" y="520409"/>
            <a:ext cx="9144000" cy="0"/>
          </a:xfrm>
          <a:prstGeom prst="line">
            <a:avLst/>
          </a:prstGeom>
          <a:noFill/>
          <a:ln w="9525" cap="flat">
            <a:solidFill>
              <a:srgbClr val="D0A475"/>
            </a:solidFill>
            <a:prstDash val="solid"/>
            <a:miter lim="400000"/>
          </a:ln>
          <a:effectLst/>
          <a:sp3d/>
        </p:spPr>
        <p:style>
          <a:lnRef idx="0">
            <a:scrgbClr r="0" g="0" b="0"/>
          </a:lnRef>
          <a:fillRef idx="0">
            <a:scrgbClr r="0" g="0" b="0"/>
          </a:fillRef>
          <a:effectRef idx="0">
            <a:scrgbClr r="0" g="0" b="0"/>
          </a:effectRef>
          <a:fontRef idx="none"/>
        </p:style>
      </p:cxnSp>
      <p:grpSp>
        <p:nvGrpSpPr>
          <p:cNvPr id="17" name="组 22"/>
          <p:cNvGrpSpPr/>
          <p:nvPr userDrawn="1"/>
        </p:nvGrpSpPr>
        <p:grpSpPr>
          <a:xfrm>
            <a:off x="184299" y="170703"/>
            <a:ext cx="324675" cy="321592"/>
            <a:chOff x="884139" y="415024"/>
            <a:chExt cx="2712267" cy="2663702"/>
          </a:xfrm>
        </p:grpSpPr>
        <p:sp>
          <p:nvSpPr>
            <p:cNvPr id="18" name="任意多边形 50"/>
            <p:cNvSpPr/>
            <p:nvPr/>
          </p:nvSpPr>
          <p:spPr>
            <a:xfrm>
              <a:off x="1310555" y="853831"/>
              <a:ext cx="2285851" cy="2224895"/>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rgbClr val="181818">
                    <a:lumMod val="75000"/>
                    <a:lumOff val="25000"/>
                    <a:alpha val="57000"/>
                  </a:srgbClr>
                </a:gs>
                <a:gs pos="61000">
                  <a:srgbClr val="FFFFFF">
                    <a:lumMod val="95000"/>
                    <a:alpha val="34000"/>
                  </a:srgbClr>
                </a:gs>
                <a:gs pos="100000">
                  <a:srgbClr val="FFFFFF">
                    <a:lumMod val="95000"/>
                    <a:alpha val="0"/>
                  </a:srgbClr>
                </a:gs>
              </a:gsLst>
              <a:lin ang="3000000" scaled="0"/>
              <a:tileRect/>
            </a:gradFill>
            <a:ln w="25400" cap="flat" cmpd="sng" algn="ctr">
              <a:noFill/>
              <a:prstDash val="solid"/>
            </a:ln>
            <a:effectLst/>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9" name="任意多边形 51"/>
            <p:cNvSpPr/>
            <p:nvPr/>
          </p:nvSpPr>
          <p:spPr>
            <a:xfrm rot="19421727" flipH="1">
              <a:off x="884139" y="415024"/>
              <a:ext cx="1730349" cy="170267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D0A4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11" name="Shape 349"/>
          <p:cNvSpPr/>
          <p:nvPr userDrawn="1"/>
        </p:nvSpPr>
        <p:spPr>
          <a:xfrm>
            <a:off x="501133" y="91833"/>
            <a:ext cx="5841610" cy="350096"/>
          </a:xfrm>
          <a:prstGeom prst="rect">
            <a:avLst/>
          </a:prstGeom>
          <a:ln w="12700">
            <a:miter lim="400000"/>
          </a:ln>
        </p:spPr>
        <p:txBody>
          <a:bodyPr wrap="square" lIns="19050" tIns="19050" rIns="19050" bIns="19050" anchor="ctr">
            <a:spAutoFit/>
          </a:bodyPr>
          <a:lstStyle>
            <a:lvl1pPr algn="l">
              <a:lnSpc>
                <a:spcPct val="120000"/>
              </a:lnSpc>
              <a:defRPr sz="5800" spc="116">
                <a:solidFill>
                  <a:srgbClr val="373D41"/>
                </a:solidFill>
                <a:latin typeface="FZLanTingHei-M-GBK"/>
                <a:ea typeface="FZLanTingHei-M-GBK"/>
                <a:cs typeface="FZLanTingHei-M-GBK"/>
                <a:sym typeface="FZLanTingHei-M-GBK"/>
              </a:defRPr>
            </a:lvl1pPr>
          </a:lstStyle>
          <a:p>
            <a:pPr>
              <a:lnSpc>
                <a:spcPct val="100000"/>
              </a:lnSpc>
            </a:pPr>
            <a:endParaRPr lang="en-US" altLang="zh-CN" sz="2025" spc="0" dirty="0">
              <a:solidFill>
                <a:srgbClr val="000000"/>
              </a:solidFill>
              <a:latin typeface="微软雅黑" panose="020B0503020204020204" charset="-122"/>
              <a:ea typeface="微软雅黑" panose="020B0503020204020204" charset="-122"/>
              <a:cs typeface="Helvetica Light"/>
              <a:sym typeface="Helvetica Light"/>
            </a:endParaRPr>
          </a:p>
        </p:txBody>
      </p:sp>
      <p:sp>
        <p:nvSpPr>
          <p:cNvPr id="20" name="文本占位符 2"/>
          <p:cNvSpPr>
            <a:spLocks noGrp="1"/>
          </p:cNvSpPr>
          <p:nvPr>
            <p:ph type="body" sz="quarter" idx="10"/>
          </p:nvPr>
        </p:nvSpPr>
        <p:spPr>
          <a:xfrm>
            <a:off x="459348" y="131744"/>
            <a:ext cx="4171950" cy="339725"/>
          </a:xfrm>
        </p:spPr>
        <p:txBody>
          <a:bodyPr>
            <a:noAutofit/>
          </a:bodyPr>
          <a:lstStyle>
            <a:lvl1pPr marL="0" indent="0">
              <a:buFontTx/>
              <a:buNone/>
              <a:defRPr sz="1400" b="1">
                <a:latin typeface="微软雅黑" panose="020B0503020204020204" charset="-122"/>
                <a:ea typeface="微软雅黑" panose="020B0503020204020204" charset="-122"/>
              </a:defRPr>
            </a:lvl1pPr>
          </a:lstStyle>
          <a:p>
            <a:pPr lvl="0"/>
            <a:endParaRPr kumimoji="1" lang="zh-CN" altLang="en-US" dirty="0"/>
          </a:p>
        </p:txBody>
      </p:sp>
      <p:pic>
        <p:nvPicPr>
          <p:cNvPr id="3" name="图片 2"/>
          <p:cNvPicPr>
            <a:picLocks noChangeAspect="1"/>
          </p:cNvPicPr>
          <p:nvPr userDrawn="1"/>
        </p:nvPicPr>
        <p:blipFill>
          <a:blip r:embed="rId3"/>
          <a:stretch>
            <a:fillRect/>
          </a:stretch>
        </p:blipFill>
        <p:spPr>
          <a:xfrm>
            <a:off x="8258175" y="30480"/>
            <a:ext cx="706755" cy="473075"/>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长文案">
    <p:spTree>
      <p:nvGrpSpPr>
        <p:cNvPr id="1" name=""/>
        <p:cNvGrpSpPr/>
        <p:nvPr/>
      </p:nvGrpSpPr>
      <p:grpSpPr>
        <a:xfrm>
          <a:off x="0" y="0"/>
          <a:ext cx="0" cy="0"/>
          <a:chOff x="0" y="0"/>
          <a:chExt cx="0" cy="0"/>
        </a:xfrm>
      </p:grpSpPr>
      <p:sp>
        <p:nvSpPr>
          <p:cNvPr id="13" name="矩形 12"/>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4" name="图片 13"/>
          <p:cNvPicPr>
            <a:picLocks noChangeAspect="1"/>
          </p:cNvPicPr>
          <p:nvPr userDrawn="1"/>
        </p:nvPicPr>
        <p:blipFill>
          <a:blip r:embed="rId2"/>
          <a:stretch>
            <a:fillRect/>
          </a:stretch>
        </p:blipFill>
        <p:spPr>
          <a:xfrm>
            <a:off x="0" y="0"/>
            <a:ext cx="9144000" cy="5143500"/>
          </a:xfrm>
          <a:prstGeom prst="rect">
            <a:avLst/>
          </a:prstGeom>
        </p:spPr>
      </p:pic>
      <p:cxnSp>
        <p:nvCxnSpPr>
          <p:cNvPr id="6" name="直接连接符 2"/>
          <p:cNvCxnSpPr/>
          <p:nvPr userDrawn="1"/>
        </p:nvCxnSpPr>
        <p:spPr>
          <a:xfrm>
            <a:off x="0" y="520409"/>
            <a:ext cx="9144000" cy="0"/>
          </a:xfrm>
          <a:prstGeom prst="line">
            <a:avLst/>
          </a:prstGeom>
          <a:noFill/>
          <a:ln w="9525" cap="flat">
            <a:solidFill>
              <a:srgbClr val="D0A475"/>
            </a:solidFill>
            <a:prstDash val="solid"/>
            <a:miter lim="400000"/>
          </a:ln>
          <a:effectLst/>
          <a:sp3d/>
        </p:spPr>
        <p:style>
          <a:lnRef idx="0">
            <a:scrgbClr r="0" g="0" b="0"/>
          </a:lnRef>
          <a:fillRef idx="0">
            <a:scrgbClr r="0" g="0" b="0"/>
          </a:fillRef>
          <a:effectRef idx="0">
            <a:scrgbClr r="0" g="0" b="0"/>
          </a:effectRef>
          <a:fontRef idx="none"/>
        </p:style>
      </p:cxnSp>
      <p:grpSp>
        <p:nvGrpSpPr>
          <p:cNvPr id="17" name="组 22"/>
          <p:cNvGrpSpPr/>
          <p:nvPr userDrawn="1"/>
        </p:nvGrpSpPr>
        <p:grpSpPr>
          <a:xfrm>
            <a:off x="184299" y="170703"/>
            <a:ext cx="324675" cy="321592"/>
            <a:chOff x="884139" y="415024"/>
            <a:chExt cx="2712267" cy="2663702"/>
          </a:xfrm>
        </p:grpSpPr>
        <p:sp>
          <p:nvSpPr>
            <p:cNvPr id="18" name="任意多边形 50"/>
            <p:cNvSpPr/>
            <p:nvPr/>
          </p:nvSpPr>
          <p:spPr>
            <a:xfrm>
              <a:off x="1310555" y="853831"/>
              <a:ext cx="2285851" cy="2224895"/>
            </a:xfrm>
            <a:custGeom>
              <a:avLst/>
              <a:gdLst>
                <a:gd name="connsiteX0" fmla="*/ 1143000 w 1143000"/>
                <a:gd name="connsiteY0" fmla="*/ 548640 h 1112520"/>
                <a:gd name="connsiteX1" fmla="*/ 472440 w 1143000"/>
                <a:gd name="connsiteY1" fmla="*/ 1112520 h 1112520"/>
                <a:gd name="connsiteX2" fmla="*/ 0 w 1143000"/>
                <a:gd name="connsiteY2" fmla="*/ 640080 h 1112520"/>
                <a:gd name="connsiteX3" fmla="*/ 586740 w 1143000"/>
                <a:gd name="connsiteY3" fmla="*/ 0 h 1112520"/>
                <a:gd name="connsiteX4" fmla="*/ 1143000 w 1143000"/>
                <a:gd name="connsiteY4" fmla="*/ 548640 h 1112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12520">
                  <a:moveTo>
                    <a:pt x="1143000" y="548640"/>
                  </a:moveTo>
                  <a:lnTo>
                    <a:pt x="472440" y="1112520"/>
                  </a:lnTo>
                  <a:lnTo>
                    <a:pt x="0" y="640080"/>
                  </a:lnTo>
                  <a:lnTo>
                    <a:pt x="586740" y="0"/>
                  </a:lnTo>
                  <a:lnTo>
                    <a:pt x="1143000" y="548640"/>
                  </a:lnTo>
                  <a:close/>
                </a:path>
              </a:pathLst>
            </a:custGeom>
            <a:gradFill flip="none" rotWithShape="0">
              <a:gsLst>
                <a:gs pos="0">
                  <a:srgbClr val="181818">
                    <a:lumMod val="75000"/>
                    <a:lumOff val="25000"/>
                    <a:alpha val="57000"/>
                  </a:srgbClr>
                </a:gs>
                <a:gs pos="61000">
                  <a:srgbClr val="FFFFFF">
                    <a:lumMod val="95000"/>
                    <a:alpha val="34000"/>
                  </a:srgbClr>
                </a:gs>
                <a:gs pos="100000">
                  <a:srgbClr val="FFFFFF">
                    <a:lumMod val="95000"/>
                    <a:alpha val="0"/>
                  </a:srgbClr>
                </a:gs>
              </a:gsLst>
              <a:lin ang="3000000" scaled="0"/>
              <a:tileRect/>
            </a:gradFill>
            <a:ln w="25400" cap="flat" cmpd="sng" algn="ctr">
              <a:noFill/>
              <a:prstDash val="solid"/>
            </a:ln>
            <a:effectLst/>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9" name="任意多边形 51"/>
            <p:cNvSpPr/>
            <p:nvPr/>
          </p:nvSpPr>
          <p:spPr>
            <a:xfrm rot="19421727" flipH="1">
              <a:off x="884139" y="415024"/>
              <a:ext cx="1730349" cy="1702673"/>
            </a:xfrm>
            <a:custGeom>
              <a:avLst/>
              <a:gdLst>
                <a:gd name="connsiteX0" fmla="*/ 7433887 w 15105456"/>
                <a:gd name="connsiteY0" fmla="*/ 268 h 14863851"/>
                <a:gd name="connsiteX1" fmla="*/ 1667178 w 15105456"/>
                <a:gd name="connsiteY1" fmla="*/ 4920872 h 14863851"/>
                <a:gd name="connsiteX2" fmla="*/ 150574 w 15105456"/>
                <a:gd name="connsiteY2" fmla="*/ 11662331 h 14863851"/>
                <a:gd name="connsiteX3" fmla="*/ 159932 w 15105456"/>
                <a:gd name="connsiteY3" fmla="*/ 11692695 h 14863851"/>
                <a:gd name="connsiteX4" fmla="*/ 165780 w 15105456"/>
                <a:gd name="connsiteY4" fmla="*/ 11728888 h 14863851"/>
                <a:gd name="connsiteX5" fmla="*/ 7547446 w 15105456"/>
                <a:gd name="connsiteY5" fmla="*/ 14863851 h 14863851"/>
                <a:gd name="connsiteX6" fmla="*/ 14881926 w 15105456"/>
                <a:gd name="connsiteY6" fmla="*/ 11903648 h 14863851"/>
                <a:gd name="connsiteX7" fmla="*/ 14909761 w 15105456"/>
                <a:gd name="connsiteY7" fmla="*/ 11800558 h 14863851"/>
                <a:gd name="connsiteX8" fmla="*/ 14923904 w 15105456"/>
                <a:gd name="connsiteY8" fmla="*/ 11761043 h 14863851"/>
                <a:gd name="connsiteX9" fmla="*/ 13310172 w 15105456"/>
                <a:gd name="connsiteY9" fmla="*/ 4851018 h 14863851"/>
                <a:gd name="connsiteX10" fmla="*/ 8234354 w 15105456"/>
                <a:gd name="connsiteY10" fmla="*/ 162370 h 14863851"/>
                <a:gd name="connsiteX11" fmla="*/ 8119928 w 15105456"/>
                <a:gd name="connsiteY11" fmla="*/ 136115 h 14863851"/>
                <a:gd name="connsiteX12" fmla="*/ 8105217 w 15105456"/>
                <a:gd name="connsiteY12" fmla="*/ 129095 h 14863851"/>
                <a:gd name="connsiteX13" fmla="*/ 7433887 w 15105456"/>
                <a:gd name="connsiteY13" fmla="*/ 268 h 148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05456" h="14863851">
                  <a:moveTo>
                    <a:pt x="7433887" y="268"/>
                  </a:moveTo>
                  <a:cubicBezTo>
                    <a:pt x="5721391" y="-26383"/>
                    <a:pt x="3342882" y="1936394"/>
                    <a:pt x="1667178" y="4920872"/>
                  </a:cubicBezTo>
                  <a:cubicBezTo>
                    <a:pt x="239727" y="7463205"/>
                    <a:pt x="-289215" y="10054975"/>
                    <a:pt x="150574" y="11662331"/>
                  </a:cubicBezTo>
                  <a:lnTo>
                    <a:pt x="159932" y="11692695"/>
                  </a:lnTo>
                  <a:lnTo>
                    <a:pt x="165780" y="11728888"/>
                  </a:lnTo>
                  <a:cubicBezTo>
                    <a:pt x="545757" y="13489750"/>
                    <a:pt x="3705628" y="14863851"/>
                    <a:pt x="7547446" y="14863851"/>
                  </a:cubicBezTo>
                  <a:cubicBezTo>
                    <a:pt x="11261203" y="14863851"/>
                    <a:pt x="14337719" y="13579830"/>
                    <a:pt x="14881926" y="11903648"/>
                  </a:cubicBezTo>
                  <a:lnTo>
                    <a:pt x="14909761" y="11800558"/>
                  </a:lnTo>
                  <a:lnTo>
                    <a:pt x="14923904" y="11761043"/>
                  </a:lnTo>
                  <a:cubicBezTo>
                    <a:pt x="15434087" y="10162959"/>
                    <a:pt x="14860547" y="7468785"/>
                    <a:pt x="13310172" y="4851018"/>
                  </a:cubicBezTo>
                  <a:cubicBezTo>
                    <a:pt x="11824395" y="2342324"/>
                    <a:pt x="9845883" y="586608"/>
                    <a:pt x="8234354" y="162370"/>
                  </a:cubicBezTo>
                  <a:lnTo>
                    <a:pt x="8119928" y="136115"/>
                  </a:lnTo>
                  <a:lnTo>
                    <a:pt x="8105217" y="129095"/>
                  </a:lnTo>
                  <a:cubicBezTo>
                    <a:pt x="7896733" y="46048"/>
                    <a:pt x="7671734" y="3970"/>
                    <a:pt x="7433887" y="268"/>
                  </a:cubicBezTo>
                  <a:close/>
                </a:path>
              </a:pathLst>
            </a:custGeom>
            <a:solidFill>
              <a:srgbClr val="D0A47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11" name="Shape 349"/>
          <p:cNvSpPr/>
          <p:nvPr userDrawn="1"/>
        </p:nvSpPr>
        <p:spPr>
          <a:xfrm>
            <a:off x="501133" y="91833"/>
            <a:ext cx="5841610" cy="350096"/>
          </a:xfrm>
          <a:prstGeom prst="rect">
            <a:avLst/>
          </a:prstGeom>
          <a:ln w="12700">
            <a:miter lim="400000"/>
          </a:ln>
        </p:spPr>
        <p:txBody>
          <a:bodyPr wrap="square" lIns="19050" tIns="19050" rIns="19050" bIns="19050" anchor="ctr">
            <a:spAutoFit/>
          </a:bodyPr>
          <a:lstStyle>
            <a:lvl1pPr algn="l">
              <a:lnSpc>
                <a:spcPct val="120000"/>
              </a:lnSpc>
              <a:defRPr sz="5800" spc="116">
                <a:solidFill>
                  <a:srgbClr val="373D41"/>
                </a:solidFill>
                <a:latin typeface="FZLanTingHei-M-GBK"/>
                <a:ea typeface="FZLanTingHei-M-GBK"/>
                <a:cs typeface="FZLanTingHei-M-GBK"/>
                <a:sym typeface="FZLanTingHei-M-GBK"/>
              </a:defRPr>
            </a:lvl1pPr>
          </a:lstStyle>
          <a:p>
            <a:pPr>
              <a:lnSpc>
                <a:spcPct val="100000"/>
              </a:lnSpc>
            </a:pPr>
            <a:endParaRPr lang="en-US" altLang="zh-CN" sz="2025" spc="0" dirty="0">
              <a:solidFill>
                <a:srgbClr val="000000"/>
              </a:solidFill>
              <a:latin typeface="微软雅黑" panose="020B0503020204020204" charset="-122"/>
              <a:ea typeface="微软雅黑" panose="020B0503020204020204" charset="-122"/>
              <a:cs typeface="Helvetica Light"/>
              <a:sym typeface="Helvetica Light"/>
            </a:endParaRPr>
          </a:p>
        </p:txBody>
      </p:sp>
      <p:sp>
        <p:nvSpPr>
          <p:cNvPr id="3" name="文本占位符 2"/>
          <p:cNvSpPr>
            <a:spLocks noGrp="1"/>
          </p:cNvSpPr>
          <p:nvPr>
            <p:ph type="body" sz="quarter" idx="10"/>
          </p:nvPr>
        </p:nvSpPr>
        <p:spPr>
          <a:xfrm>
            <a:off x="459348" y="131744"/>
            <a:ext cx="4171950" cy="339725"/>
          </a:xfrm>
        </p:spPr>
        <p:txBody>
          <a:bodyPr>
            <a:noAutofit/>
          </a:bodyPr>
          <a:lstStyle>
            <a:lvl1pPr marL="0" indent="0">
              <a:buFontTx/>
              <a:buNone/>
              <a:defRPr sz="1400" b="1">
                <a:latin typeface="微软雅黑" panose="020B0503020204020204" charset="-122"/>
                <a:ea typeface="微软雅黑" panose="020B0503020204020204" charset="-122"/>
              </a:defRPr>
            </a:lvl1pPr>
          </a:lstStyle>
          <a:p>
            <a:pPr lvl="0"/>
            <a:endParaRPr kumimoji="1" lang="zh-CN" altLang="en-US" dirty="0"/>
          </a:p>
        </p:txBody>
      </p:sp>
      <p:sp>
        <p:nvSpPr>
          <p:cNvPr id="15" name="文本占位符 2"/>
          <p:cNvSpPr>
            <a:spLocks noGrp="1"/>
          </p:cNvSpPr>
          <p:nvPr>
            <p:ph type="body" sz="quarter" idx="11"/>
          </p:nvPr>
        </p:nvSpPr>
        <p:spPr>
          <a:xfrm>
            <a:off x="432184" y="768183"/>
            <a:ext cx="8129952" cy="339725"/>
          </a:xfrm>
        </p:spPr>
        <p:txBody>
          <a:bodyPr>
            <a:noAutofit/>
          </a:bodyPr>
          <a:lstStyle>
            <a:lvl1pPr marL="171450" indent="-171450">
              <a:buFont typeface="Wingdings" panose="05000000000000000000" pitchFamily="2" charset="2"/>
              <a:buChar char="Ø"/>
              <a:defRPr sz="1200">
                <a:solidFill>
                  <a:schemeClr val="tx1">
                    <a:lumMod val="85000"/>
                    <a:lumOff val="15000"/>
                  </a:schemeClr>
                </a:solidFill>
                <a:latin typeface="微软雅黑" panose="020B0503020204020204" charset="-122"/>
                <a:ea typeface="微软雅黑" panose="020B0503020204020204" charset="-122"/>
              </a:defRPr>
            </a:lvl1pPr>
          </a:lstStyle>
          <a:p>
            <a:pPr lvl="0"/>
            <a:endParaRPr kumimoji="1" lang="zh-CN" altLang="en-US" dirty="0"/>
          </a:p>
        </p:txBody>
      </p:sp>
      <p:pic>
        <p:nvPicPr>
          <p:cNvPr id="2" name="图片 1"/>
          <p:cNvPicPr>
            <a:picLocks noChangeAspect="1"/>
          </p:cNvPicPr>
          <p:nvPr userDrawn="1"/>
        </p:nvPicPr>
        <p:blipFill>
          <a:blip r:embed="rId3"/>
          <a:stretch>
            <a:fillRect/>
          </a:stretch>
        </p:blipFill>
        <p:spPr>
          <a:xfrm>
            <a:off x="8258175" y="30480"/>
            <a:ext cx="706755" cy="473075"/>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分隔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0" y="0"/>
            <a:ext cx="9144000" cy="5143500"/>
          </a:xfrm>
          <a:prstGeom prst="rect">
            <a:avLst/>
          </a:prstGeom>
        </p:spPr>
      </p:pic>
      <p:sp>
        <p:nvSpPr>
          <p:cNvPr id="25" name="矩形 31"/>
          <p:cNvSpPr/>
          <p:nvPr userDrawn="1"/>
        </p:nvSpPr>
        <p:spPr>
          <a:xfrm flipH="1">
            <a:off x="1243838" y="2389368"/>
            <a:ext cx="862318" cy="117987"/>
          </a:xfrm>
          <a:prstGeom prst="rect">
            <a:avLst/>
          </a:prstGeom>
          <a:solidFill>
            <a:srgbClr val="D0A475"/>
          </a:solidFill>
          <a:ln w="12700">
            <a:miter lim="400000"/>
          </a:ln>
        </p:spPr>
        <p:txBody>
          <a:bodyPr lIns="17145" tIns="17145" rIns="17145" bIns="17145" anchor="ctr">
            <a:normAutofit fontScale="25000" lnSpcReduction="20000"/>
          </a:bodyPr>
          <a:lstStyle/>
          <a:p>
            <a:pPr>
              <a:defRPr sz="10000">
                <a:solidFill>
                  <a:srgbClr val="FFFFFF"/>
                </a:solidFill>
              </a:defRPr>
            </a:pPr>
            <a:endParaRPr sz="3750">
              <a:solidFill>
                <a:srgbClr val="D0A475"/>
              </a:solidFill>
              <a:latin typeface="微软雅黑" panose="020B0503020204020204" charset="-122"/>
              <a:ea typeface="微软雅黑" panose="020B0503020204020204" charset="-122"/>
            </a:endParaRPr>
          </a:p>
        </p:txBody>
      </p:sp>
      <p:sp>
        <p:nvSpPr>
          <p:cNvPr id="14" name="文本框 13"/>
          <p:cNvSpPr txBox="1"/>
          <p:nvPr userDrawn="1"/>
        </p:nvSpPr>
        <p:spPr>
          <a:xfrm>
            <a:off x="4879381" y="176789"/>
            <a:ext cx="4264619" cy="230832"/>
          </a:xfrm>
          <a:prstGeom prst="rect">
            <a:avLst/>
          </a:prstGeom>
          <a:noFill/>
        </p:spPr>
        <p:txBody>
          <a:bodyPr wrap="square" rtlCol="0">
            <a:spAutoFit/>
          </a:bodyPr>
          <a:lstStyle/>
          <a:p>
            <a:pPr algn="r"/>
            <a:r>
              <a:rPr kumimoji="1" lang="en-US" altLang="zh-CN" sz="900" b="0" i="1" spc="450" dirty="0">
                <a:solidFill>
                  <a:schemeClr val="tx1">
                    <a:lumMod val="95000"/>
                    <a:lumOff val="5000"/>
                  </a:schemeClr>
                </a:solidFill>
                <a:latin typeface="微软雅黑 Light" panose="020B0502040204020203" charset="-122"/>
                <a:ea typeface="微软雅黑 Light" panose="020B0502040204020203" charset="-122"/>
                <a:cs typeface="微软雅黑 Light" panose="020B0502040204020203" charset="-122"/>
              </a:rPr>
              <a:t>2021</a:t>
            </a:r>
            <a:endParaRPr kumimoji="1" lang="zh-CN" altLang="en-US" sz="900" b="0" i="1" spc="450" dirty="0">
              <a:solidFill>
                <a:schemeClr val="tx1">
                  <a:lumMod val="95000"/>
                  <a:lumOff val="5000"/>
                </a:schemeClr>
              </a:solidFill>
              <a:latin typeface="微软雅黑 Light" panose="020B0502040204020203" charset="-122"/>
              <a:ea typeface="微软雅黑 Light" panose="020B0502040204020203" charset="-122"/>
              <a:cs typeface="微软雅黑 Light" panose="020B0502040204020203" charset="-122"/>
            </a:endParaRPr>
          </a:p>
        </p:txBody>
      </p:sp>
      <p:sp>
        <p:nvSpPr>
          <p:cNvPr id="19" name="文本占位符 2"/>
          <p:cNvSpPr>
            <a:spLocks noGrp="1"/>
          </p:cNvSpPr>
          <p:nvPr>
            <p:ph type="body" sz="quarter" idx="11"/>
          </p:nvPr>
        </p:nvSpPr>
        <p:spPr>
          <a:xfrm>
            <a:off x="1097276" y="2643746"/>
            <a:ext cx="4171950" cy="461098"/>
          </a:xfrm>
        </p:spPr>
        <p:txBody>
          <a:bodyPr>
            <a:noAutofit/>
          </a:bodyPr>
          <a:lstStyle>
            <a:lvl1pPr marL="0" indent="0" algn="l">
              <a:buFontTx/>
              <a:buNone/>
              <a:defRPr sz="2800" b="1" spc="0">
                <a:solidFill>
                  <a:schemeClr val="tx1">
                    <a:lumMod val="85000"/>
                    <a:lumOff val="15000"/>
                  </a:schemeClr>
                </a:solidFill>
                <a:latin typeface="微软雅黑" panose="020B0503020204020204" charset="-122"/>
                <a:ea typeface="微软雅黑" panose="020B0503020204020204" charset="-122"/>
              </a:defRPr>
            </a:lvl1pPr>
          </a:lstStyle>
          <a:p>
            <a:pPr lvl="0"/>
            <a:endParaRPr kumimoji="1" lang="zh-CN" altLang="en-US" dirty="0"/>
          </a:p>
        </p:txBody>
      </p:sp>
      <p:sp>
        <p:nvSpPr>
          <p:cNvPr id="22" name="文本占位符 2"/>
          <p:cNvSpPr>
            <a:spLocks noGrp="1"/>
          </p:cNvSpPr>
          <p:nvPr>
            <p:ph type="body" sz="quarter" idx="13" hasCustomPrompt="1"/>
          </p:nvPr>
        </p:nvSpPr>
        <p:spPr>
          <a:xfrm>
            <a:off x="1097276" y="3104844"/>
            <a:ext cx="4171950" cy="461098"/>
          </a:xfrm>
        </p:spPr>
        <p:txBody>
          <a:bodyPr>
            <a:noAutofit/>
          </a:bodyPr>
          <a:lstStyle>
            <a:lvl1pPr marL="0" indent="0" algn="l">
              <a:buFontTx/>
              <a:buNone/>
              <a:defRPr sz="1400" b="0" i="1" spc="0">
                <a:solidFill>
                  <a:schemeClr val="tx1">
                    <a:lumMod val="65000"/>
                    <a:lumOff val="35000"/>
                  </a:schemeClr>
                </a:solidFill>
                <a:latin typeface="微软雅黑" panose="020B0503020204020204" charset="-122"/>
                <a:ea typeface="微软雅黑" panose="020B0503020204020204" charset="-122"/>
              </a:defRPr>
            </a:lvl1pPr>
          </a:lstStyle>
          <a:p>
            <a:pPr lvl="0"/>
            <a:r>
              <a:rPr kumimoji="1" lang="en-US" altLang="zh-CN" sz="1400" i="1" dirty="0"/>
              <a:t>contents1</a:t>
            </a:r>
            <a:endParaRPr kumimoji="1" lang="zh-CN" altLang="en-US" dirty="0"/>
          </a:p>
        </p:txBody>
      </p:sp>
      <p:sp>
        <p:nvSpPr>
          <p:cNvPr id="24" name="文本占位符 7"/>
          <p:cNvSpPr>
            <a:spLocks noGrp="1"/>
          </p:cNvSpPr>
          <p:nvPr>
            <p:ph type="body" sz="quarter" idx="12" hasCustomPrompt="1"/>
          </p:nvPr>
        </p:nvSpPr>
        <p:spPr>
          <a:xfrm>
            <a:off x="1097276" y="1537321"/>
            <a:ext cx="2371719" cy="1106425"/>
          </a:xfrm>
        </p:spPr>
        <p:txBody>
          <a:bodyPr>
            <a:noAutofit/>
          </a:bodyPr>
          <a:lstStyle>
            <a:lvl1pPr marL="0" indent="0" algn="l">
              <a:buFontTx/>
              <a:buNone/>
              <a:defRPr sz="6600" b="1" i="1" cap="none" spc="0">
                <a:ln w="0"/>
                <a:solidFill>
                  <a:schemeClr val="tx1">
                    <a:lumMod val="85000"/>
                    <a:lumOff val="15000"/>
                  </a:schemeClr>
                </a:solidFill>
                <a:effectLst>
                  <a:reflection stA="22000" endPos="36000" dist="25400" dir="5400000" sy="-90000" algn="bl" rotWithShape="0"/>
                </a:effectLst>
                <a:latin typeface="Abadi MT Condensed Extra Bold" charset="0"/>
                <a:ea typeface="Abadi MT Condensed Extra Bold" charset="0"/>
                <a:cs typeface="Abadi MT Condensed Extra Bold" charset="0"/>
              </a:defRPr>
            </a:lvl1pPr>
            <a:lvl2pPr marL="171450" indent="0">
              <a:buFontTx/>
              <a:buNone/>
              <a:defRPr/>
            </a:lvl2pPr>
            <a:lvl3pPr marL="342900" indent="0">
              <a:buFontTx/>
              <a:buNone/>
              <a:defRPr/>
            </a:lvl3pPr>
            <a:lvl4pPr marL="514350" indent="0">
              <a:buFontTx/>
              <a:buNone/>
              <a:defRPr/>
            </a:lvl4pPr>
            <a:lvl5pPr marL="685800" indent="0">
              <a:buFontTx/>
              <a:buNone/>
              <a:defRPr/>
            </a:lvl5pPr>
          </a:lstStyle>
          <a:p>
            <a:pPr lvl="0"/>
            <a:r>
              <a:rPr kumimoji="1" lang="en-US" altLang="zh-CN" dirty="0"/>
              <a:t>01</a:t>
            </a:r>
            <a:endParaRPr kumimoji="1" lang="zh-CN" altLang="en-US" dirty="0"/>
          </a:p>
        </p:txBody>
      </p:sp>
      <p:sp>
        <p:nvSpPr>
          <p:cNvPr id="21" name="矩形 20"/>
          <p:cNvSpPr/>
          <p:nvPr userDrawn="1"/>
        </p:nvSpPr>
        <p:spPr>
          <a:xfrm>
            <a:off x="207642" y="4940810"/>
            <a:ext cx="198746" cy="53321"/>
          </a:xfrm>
          <a:prstGeom prst="rect">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solidFill>
                <a:srgbClr val="D0A475"/>
              </a:solidFill>
            </a:endParaRPr>
          </a:p>
        </p:txBody>
      </p:sp>
      <p:grpSp>
        <p:nvGrpSpPr>
          <p:cNvPr id="23" name="组 17"/>
          <p:cNvGrpSpPr/>
          <p:nvPr userDrawn="1"/>
        </p:nvGrpSpPr>
        <p:grpSpPr>
          <a:xfrm>
            <a:off x="8495349" y="4871560"/>
            <a:ext cx="374670" cy="138500"/>
            <a:chOff x="91981" y="6474696"/>
            <a:chExt cx="499559" cy="184667"/>
          </a:xfrm>
        </p:grpSpPr>
        <p:sp>
          <p:nvSpPr>
            <p:cNvPr id="26" name="矩形 25"/>
            <p:cNvSpPr/>
            <p:nvPr/>
          </p:nvSpPr>
          <p:spPr>
            <a:xfrm rot="2700000">
              <a:off x="91981"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7" name="矩形 26"/>
            <p:cNvSpPr/>
            <p:nvPr/>
          </p:nvSpPr>
          <p:spPr>
            <a:xfrm rot="2700000">
              <a:off x="241314" y="6474697"/>
              <a:ext cx="184666" cy="184666"/>
            </a:xfrm>
            <a:prstGeom prst="rect">
              <a:avLst/>
            </a:prstGeom>
            <a:noFill/>
            <a:ln w="12700">
              <a:gradFill>
                <a:gsLst>
                  <a:gs pos="0">
                    <a:schemeClr val="accent1">
                      <a:lumMod val="60000"/>
                      <a:lumOff val="40000"/>
                    </a:schemeClr>
                  </a:gs>
                  <a:gs pos="78000">
                    <a:schemeClr val="accent1">
                      <a:lumMod val="45000"/>
                      <a:lumOff val="55000"/>
                    </a:schemeClr>
                  </a:gs>
                </a:gsLst>
                <a:lin ang="0" scaled="0"/>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8" name="矩形 27"/>
            <p:cNvSpPr/>
            <p:nvPr/>
          </p:nvSpPr>
          <p:spPr>
            <a:xfrm rot="2700000">
              <a:off x="406874"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grpSp>
      <p:pic>
        <p:nvPicPr>
          <p:cNvPr id="3" name="图片 2"/>
          <p:cNvPicPr>
            <a:picLocks noChangeAspect="1"/>
          </p:cNvPicPr>
          <p:nvPr userDrawn="1"/>
        </p:nvPicPr>
        <p:blipFill>
          <a:blip r:embed="rId3"/>
          <a:stretch>
            <a:fillRect/>
          </a:stretch>
        </p:blipFill>
        <p:spPr>
          <a:xfrm>
            <a:off x="92075" y="0"/>
            <a:ext cx="706755" cy="4730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5" name="图片 24"/>
          <p:cNvPicPr>
            <a:picLocks noChangeAspect="1"/>
          </p:cNvPicPr>
          <p:nvPr userDrawn="1"/>
        </p:nvPicPr>
        <p:blipFill>
          <a:blip r:embed="rId2"/>
          <a:stretch>
            <a:fillRect/>
          </a:stretch>
        </p:blipFill>
        <p:spPr>
          <a:xfrm>
            <a:off x="155" y="0"/>
            <a:ext cx="9144000" cy="5143500"/>
          </a:xfrm>
          <a:prstGeom prst="rect">
            <a:avLst/>
          </a:prstGeom>
        </p:spPr>
      </p:pic>
      <p:sp>
        <p:nvSpPr>
          <p:cNvPr id="20" name="文本框 19"/>
          <p:cNvSpPr txBox="1"/>
          <p:nvPr userDrawn="1"/>
        </p:nvSpPr>
        <p:spPr>
          <a:xfrm>
            <a:off x="1548649" y="1505809"/>
            <a:ext cx="1296173" cy="1399357"/>
          </a:xfrm>
          <a:prstGeom prst="rect">
            <a:avLst/>
          </a:prstGeom>
          <a:noFill/>
          <a:effectLst>
            <a:reflection stA="8000" endPos="98000" dist="12700" dir="5400000" sy="-100000" algn="bl" rotWithShape="0"/>
          </a:effectLst>
        </p:spPr>
        <p:txBody>
          <a:bodyPr wrap="square" rtlCol="0">
            <a:spAutoFit/>
          </a:bodyPr>
          <a:lstStyle/>
          <a:p>
            <a:pPr algn="ctr">
              <a:lnSpc>
                <a:spcPct val="110000"/>
              </a:lnSpc>
            </a:pPr>
            <a:r>
              <a:rPr lang="zh-CN" altLang="en-US" sz="4000" b="1" spc="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目录</a:t>
            </a:r>
            <a:endParaRPr lang="zh-CN" altLang="en-US" sz="4000" b="1" spc="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1" name="文本框 20"/>
          <p:cNvSpPr txBox="1"/>
          <p:nvPr userDrawn="1"/>
        </p:nvSpPr>
        <p:spPr>
          <a:xfrm rot="5400000">
            <a:off x="1194371" y="2728622"/>
            <a:ext cx="2916246" cy="341953"/>
          </a:xfrm>
          <a:prstGeom prst="rect">
            <a:avLst/>
          </a:prstGeom>
          <a:noFill/>
          <a:effectLst>
            <a:reflection blurRad="6350" stA="21000" endPos="52000" dir="5400000" sy="-100000" algn="bl" rotWithShape="0"/>
          </a:effectLst>
        </p:spPr>
        <p:txBody>
          <a:bodyPr wrap="square" rtlCol="0">
            <a:spAutoFit/>
          </a:bodyPr>
          <a:lstStyle/>
          <a:p>
            <a:pPr algn="ctr">
              <a:lnSpc>
                <a:spcPct val="110000"/>
              </a:lnSpc>
            </a:pPr>
            <a:r>
              <a:rPr lang="en-US" altLang="zh-CN" sz="1600" i="1" spc="300" dirty="0">
                <a:solidFill>
                  <a:schemeClr val="bg1">
                    <a:lumMod val="85000"/>
                  </a:schemeClr>
                </a:solidFill>
                <a:latin typeface="微软雅黑 Light" panose="020B0502040204020203" charset="-122"/>
                <a:ea typeface="微软雅黑 Light" panose="020B0502040204020203" charset="-122"/>
                <a:cs typeface="微软雅黑 Light" panose="020B0502040204020203" charset="-122"/>
                <a:sym typeface="+mn-lt"/>
              </a:rPr>
              <a:t>CONTENTS</a:t>
            </a:r>
            <a:endParaRPr lang="zh-CN" altLang="en-US" sz="1600" i="1" spc="300" dirty="0">
              <a:solidFill>
                <a:schemeClr val="bg1">
                  <a:lumMod val="85000"/>
                </a:schemeClr>
              </a:solidFill>
              <a:latin typeface="微软雅黑 Light" panose="020B0502040204020203" charset="-122"/>
              <a:ea typeface="微软雅黑 Light" panose="020B0502040204020203" charset="-122"/>
              <a:cs typeface="微软雅黑 Light" panose="020B0502040204020203" charset="-122"/>
              <a:sym typeface="+mn-lt"/>
            </a:endParaRPr>
          </a:p>
        </p:txBody>
      </p:sp>
      <p:sp>
        <p:nvSpPr>
          <p:cNvPr id="23" name="文本占位符 7"/>
          <p:cNvSpPr>
            <a:spLocks noGrp="1"/>
          </p:cNvSpPr>
          <p:nvPr>
            <p:ph type="body" sz="quarter" idx="10" hasCustomPrompt="1"/>
          </p:nvPr>
        </p:nvSpPr>
        <p:spPr>
          <a:xfrm>
            <a:off x="1404652" y="1551517"/>
            <a:ext cx="2371719" cy="624549"/>
          </a:xfrm>
        </p:spPr>
        <p:txBody>
          <a:bodyPr>
            <a:noAutofit/>
          </a:bodyPr>
          <a:lstStyle>
            <a:lvl1pPr marL="0" indent="0" algn="r">
              <a:buFontTx/>
              <a:buNone/>
              <a:defRPr sz="4000" b="1" i="1" cap="none" spc="0">
                <a:ln w="0"/>
                <a:solidFill>
                  <a:schemeClr val="tx1">
                    <a:lumMod val="75000"/>
                    <a:lumOff val="25000"/>
                  </a:schemeClr>
                </a:solidFill>
                <a:effectLst>
                  <a:reflection blurRad="6350" stA="53000" endA="300" endPos="35500" dir="5400000" sy="-90000" algn="bl" rotWithShape="0"/>
                </a:effectLst>
                <a:latin typeface="Abadi MT Condensed Extra Bold" charset="0"/>
                <a:ea typeface="Abadi MT Condensed Extra Bold" charset="0"/>
                <a:cs typeface="Abadi MT Condensed Extra Bold" charset="0"/>
              </a:defRPr>
            </a:lvl1pPr>
            <a:lvl2pPr marL="171450" indent="0">
              <a:buFontTx/>
              <a:buNone/>
              <a:defRPr/>
            </a:lvl2pPr>
            <a:lvl3pPr marL="342900" indent="0">
              <a:buFontTx/>
              <a:buNone/>
              <a:defRPr/>
            </a:lvl3pPr>
            <a:lvl4pPr marL="514350" indent="0">
              <a:buFontTx/>
              <a:buNone/>
              <a:defRPr/>
            </a:lvl4pPr>
            <a:lvl5pPr marL="685800" indent="0">
              <a:buFontTx/>
              <a:buNone/>
              <a:defRPr/>
            </a:lvl5pPr>
          </a:lstStyle>
          <a:p>
            <a:pPr lvl="0"/>
            <a:r>
              <a:rPr kumimoji="1" lang="en-US" altLang="zh-CN" dirty="0"/>
              <a:t>01</a:t>
            </a:r>
            <a:endParaRPr kumimoji="1" lang="zh-CN" altLang="en-US" dirty="0"/>
          </a:p>
        </p:txBody>
      </p:sp>
      <p:sp>
        <p:nvSpPr>
          <p:cNvPr id="26" name="文本占位符 7"/>
          <p:cNvSpPr>
            <a:spLocks noGrp="1"/>
          </p:cNvSpPr>
          <p:nvPr>
            <p:ph type="body" sz="quarter" idx="11" hasCustomPrompt="1"/>
          </p:nvPr>
        </p:nvSpPr>
        <p:spPr>
          <a:xfrm>
            <a:off x="3809027" y="1613811"/>
            <a:ext cx="2371719" cy="291356"/>
          </a:xfrm>
        </p:spPr>
        <p:txBody>
          <a:bodyPr>
            <a:noAutofit/>
          </a:bodyPr>
          <a:lstStyle>
            <a:lvl1pPr marL="0" indent="0" algn="l">
              <a:buFontTx/>
              <a:buNone/>
              <a:defRPr sz="1600" b="0" i="0" cap="none" spc="0">
                <a:ln w="0"/>
                <a:solidFill>
                  <a:schemeClr val="tx1">
                    <a:lumMod val="95000"/>
                    <a:lumOff val="5000"/>
                  </a:schemeClr>
                </a:solidFill>
                <a:effectLst/>
                <a:latin typeface="微软雅黑" panose="020B0503020204020204" charset="-122"/>
                <a:ea typeface="微软雅黑" panose="020B0503020204020204" charset="-122"/>
                <a:cs typeface="微软雅黑" panose="020B0503020204020204" charset="-122"/>
              </a:defRPr>
            </a:lvl1pPr>
            <a:lvl2pPr marL="171450" indent="0">
              <a:buFontTx/>
              <a:buNone/>
              <a:defRPr/>
            </a:lvl2pPr>
            <a:lvl3pPr marL="342900" indent="0">
              <a:buFontTx/>
              <a:buNone/>
              <a:defRPr/>
            </a:lvl3pPr>
            <a:lvl4pPr marL="514350" indent="0">
              <a:buFontTx/>
              <a:buNone/>
              <a:defRPr/>
            </a:lvl4pPr>
            <a:lvl5pPr marL="685800" indent="0">
              <a:buFontTx/>
              <a:buNone/>
              <a:defRPr/>
            </a:lvl5pPr>
          </a:lstStyle>
          <a:p>
            <a:pPr lvl="0"/>
            <a:r>
              <a:rPr kumimoji="1" lang="zh-CN" altLang="en-US" dirty="0"/>
              <a:t>目录一</a:t>
            </a:r>
            <a:endParaRPr kumimoji="1" lang="zh-CN" altLang="en-US" dirty="0"/>
          </a:p>
        </p:txBody>
      </p:sp>
      <p:sp>
        <p:nvSpPr>
          <p:cNvPr id="27" name="文本占位符 7"/>
          <p:cNvSpPr>
            <a:spLocks noGrp="1"/>
          </p:cNvSpPr>
          <p:nvPr>
            <p:ph type="body" sz="quarter" idx="12" hasCustomPrompt="1"/>
          </p:nvPr>
        </p:nvSpPr>
        <p:spPr>
          <a:xfrm>
            <a:off x="3809027" y="1914132"/>
            <a:ext cx="2371719" cy="291356"/>
          </a:xfrm>
        </p:spPr>
        <p:txBody>
          <a:bodyPr>
            <a:noAutofit/>
          </a:bodyPr>
          <a:lstStyle>
            <a:lvl1pPr marL="0" indent="0" algn="l">
              <a:buFontTx/>
              <a:buNone/>
              <a:defRPr sz="1000" b="0" i="1" cap="none" spc="0">
                <a:ln w="0"/>
                <a:solidFill>
                  <a:schemeClr val="tx1">
                    <a:lumMod val="50000"/>
                    <a:lumOff val="50000"/>
                  </a:schemeClr>
                </a:solidFill>
                <a:effectLst/>
                <a:latin typeface="微软雅黑" panose="020B0503020204020204" charset="-122"/>
                <a:ea typeface="微软雅黑" panose="020B0503020204020204" charset="-122"/>
                <a:cs typeface="微软雅黑" panose="020B0503020204020204" charset="-122"/>
              </a:defRPr>
            </a:lvl1pPr>
            <a:lvl2pPr marL="171450" indent="0">
              <a:buFontTx/>
              <a:buNone/>
              <a:defRPr/>
            </a:lvl2pPr>
            <a:lvl3pPr marL="342900" indent="0">
              <a:buFontTx/>
              <a:buNone/>
              <a:defRPr/>
            </a:lvl3pPr>
            <a:lvl4pPr marL="514350" indent="0">
              <a:buFontTx/>
              <a:buNone/>
              <a:defRPr/>
            </a:lvl4pPr>
            <a:lvl5pPr marL="685800" indent="0">
              <a:buFontTx/>
              <a:buNone/>
              <a:defRPr/>
            </a:lvl5pPr>
          </a:lstStyle>
          <a:p>
            <a:pPr lvl="0"/>
            <a:r>
              <a:rPr kumimoji="1" lang="zh-CN" altLang="en-US" dirty="0"/>
              <a:t>目录一</a:t>
            </a:r>
            <a:endParaRPr kumimoji="1" lang="zh-CN" altLang="en-US" dirty="0"/>
          </a:p>
        </p:txBody>
      </p:sp>
      <p:sp>
        <p:nvSpPr>
          <p:cNvPr id="28" name="矩形 31"/>
          <p:cNvSpPr/>
          <p:nvPr userDrawn="1"/>
        </p:nvSpPr>
        <p:spPr>
          <a:xfrm>
            <a:off x="2901325" y="1504258"/>
            <a:ext cx="7463" cy="2410179"/>
          </a:xfrm>
          <a:prstGeom prst="rect">
            <a:avLst/>
          </a:prstGeom>
          <a:gradFill>
            <a:gsLst>
              <a:gs pos="0">
                <a:schemeClr val="accent1">
                  <a:lumMod val="60000"/>
                  <a:lumOff val="40000"/>
                </a:schemeClr>
              </a:gs>
              <a:gs pos="78000">
                <a:schemeClr val="accent1">
                  <a:lumMod val="45000"/>
                  <a:lumOff val="55000"/>
                </a:schemeClr>
              </a:gs>
            </a:gsLst>
            <a:lin ang="0" scaled="0"/>
          </a:gradFill>
          <a:ln w="12700">
            <a:miter lim="400000"/>
          </a:ln>
        </p:spPr>
        <p:txBody>
          <a:bodyPr lIns="17145" tIns="17145" rIns="17145" bIns="17145" anchor="ctr">
            <a:normAutofit/>
          </a:bodyPr>
          <a:lstStyle/>
          <a:p>
            <a:pPr>
              <a:defRPr sz="10000">
                <a:solidFill>
                  <a:srgbClr val="FFFFFF"/>
                </a:solidFill>
              </a:defRPr>
            </a:pPr>
            <a:endParaRPr sz="3750">
              <a:latin typeface="微软雅黑" panose="020B0503020204020204" charset="-122"/>
              <a:ea typeface="微软雅黑" panose="020B0503020204020204" charset="-122"/>
            </a:endParaRPr>
          </a:p>
        </p:txBody>
      </p:sp>
      <p:pic>
        <p:nvPicPr>
          <p:cNvPr id="19" name="图片 18" descr="C:\Users\12057\Pictures\微信图片_20210402115759.png微信图片_20210402115759"/>
          <p:cNvPicPr>
            <a:picLocks noChangeAspect="1"/>
          </p:cNvPicPr>
          <p:nvPr userDrawn="1"/>
        </p:nvPicPr>
        <p:blipFill>
          <a:blip r:embed="rId3"/>
          <a:srcRect/>
          <a:stretch>
            <a:fillRect/>
          </a:stretch>
        </p:blipFill>
        <p:spPr>
          <a:xfrm>
            <a:off x="88265" y="0"/>
            <a:ext cx="915035" cy="612775"/>
          </a:xfrm>
          <a:prstGeom prst="rect">
            <a:avLst/>
          </a:prstGeom>
        </p:spPr>
      </p:pic>
      <p:sp>
        <p:nvSpPr>
          <p:cNvPr id="22" name="矩形 21"/>
          <p:cNvSpPr/>
          <p:nvPr userDrawn="1"/>
        </p:nvSpPr>
        <p:spPr>
          <a:xfrm>
            <a:off x="207642" y="4940810"/>
            <a:ext cx="198746" cy="53321"/>
          </a:xfrm>
          <a:prstGeom prst="rect">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solidFill>
                <a:srgbClr val="D0A475"/>
              </a:solidFill>
            </a:endParaRPr>
          </a:p>
        </p:txBody>
      </p:sp>
      <p:grpSp>
        <p:nvGrpSpPr>
          <p:cNvPr id="12" name="组 17"/>
          <p:cNvGrpSpPr/>
          <p:nvPr userDrawn="1"/>
        </p:nvGrpSpPr>
        <p:grpSpPr>
          <a:xfrm>
            <a:off x="8495349" y="4871560"/>
            <a:ext cx="374670" cy="138500"/>
            <a:chOff x="91981" y="6474696"/>
            <a:chExt cx="499559" cy="184667"/>
          </a:xfrm>
        </p:grpSpPr>
        <p:sp>
          <p:nvSpPr>
            <p:cNvPr id="13" name="矩形 12"/>
            <p:cNvSpPr/>
            <p:nvPr/>
          </p:nvSpPr>
          <p:spPr>
            <a:xfrm rot="2700000">
              <a:off x="91981"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15" name="矩形 14"/>
            <p:cNvSpPr/>
            <p:nvPr/>
          </p:nvSpPr>
          <p:spPr>
            <a:xfrm rot="2700000">
              <a:off x="241314" y="6474697"/>
              <a:ext cx="184666" cy="184666"/>
            </a:xfrm>
            <a:prstGeom prst="rect">
              <a:avLst/>
            </a:prstGeom>
            <a:noFill/>
            <a:ln w="12700">
              <a:gradFill>
                <a:gsLst>
                  <a:gs pos="0">
                    <a:schemeClr val="accent1">
                      <a:lumMod val="60000"/>
                      <a:lumOff val="40000"/>
                    </a:schemeClr>
                  </a:gs>
                  <a:gs pos="78000">
                    <a:schemeClr val="accent1">
                      <a:lumMod val="45000"/>
                      <a:lumOff val="55000"/>
                    </a:schemeClr>
                  </a:gs>
                </a:gsLst>
                <a:lin ang="0" scaled="0"/>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16" name="矩形 15"/>
            <p:cNvSpPr/>
            <p:nvPr/>
          </p:nvSpPr>
          <p:spPr>
            <a:xfrm rot="2700000">
              <a:off x="406874"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0C46420-223B-4BAA-8F2E-83C09DE63E3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A54AC7-8B74-4520-B1EE-E45E3D31081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0C46420-223B-4BAA-8F2E-83C09DE63E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673352" y="723519"/>
            <a:ext cx="5797296" cy="89154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673352" y="1978534"/>
            <a:ext cx="5797296" cy="2326487"/>
          </a:xfrm>
          <a:prstGeom prst="rect">
            <a:avLst/>
          </a:prstGeom>
        </p:spPr>
        <p:txBody>
          <a:bodyPr vert="horz" lIns="91440" tIns="45720" rIns="91440" bIns="45720" rtlCol="0">
            <a:normAutofit/>
          </a:bodyPr>
          <a:lstStyle/>
          <a:p>
            <a:pPr lvl="0"/>
            <a:r>
              <a:rPr lang="en-US" dirty="0"/>
              <a:t>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5866072" y="4679112"/>
            <a:ext cx="2065310" cy="242976"/>
          </a:xfrm>
          <a:prstGeom prst="rect">
            <a:avLst/>
          </a:prstGeom>
        </p:spPr>
        <p:txBody>
          <a:bodyPr vert="horz" lIns="91440" tIns="45720" rIns="91440" bIns="45720" rtlCol="0" anchor="ctr"/>
          <a:lstStyle>
            <a:lvl1pPr algn="r">
              <a:defRPr sz="790">
                <a:solidFill>
                  <a:schemeClr val="tx1">
                    <a:alpha val="70000"/>
                  </a:schemeClr>
                </a:solidFill>
              </a:defRPr>
            </a:lvl1pPr>
          </a:lstStyle>
          <a:p>
            <a:fld id="{FFC221DF-850C-A340-9D9A-5A07AF434337}" type="datetimeFigureOut">
              <a:rPr kumimoji="1" lang="zh-CN" altLang="en-US" smtClean="0"/>
            </a:fld>
            <a:endParaRPr kumimoji="1" lang="zh-CN" altLang="en-US"/>
          </a:p>
        </p:txBody>
      </p:sp>
      <p:sp>
        <p:nvSpPr>
          <p:cNvPr id="5" name="Footer Placeholder 4"/>
          <p:cNvSpPr>
            <a:spLocks noGrp="1"/>
          </p:cNvSpPr>
          <p:nvPr>
            <p:ph type="ftr" sz="quarter" idx="3"/>
          </p:nvPr>
        </p:nvSpPr>
        <p:spPr>
          <a:xfrm>
            <a:off x="1200150" y="4677156"/>
            <a:ext cx="4425892" cy="240030"/>
          </a:xfrm>
          <a:prstGeom prst="rect">
            <a:avLst/>
          </a:prstGeom>
        </p:spPr>
        <p:txBody>
          <a:bodyPr vert="horz" lIns="91440" tIns="45720" rIns="91440" bIns="45720" rtlCol="0" anchor="ctr"/>
          <a:lstStyle>
            <a:lvl1pPr algn="l">
              <a:defRPr sz="790">
                <a:solidFill>
                  <a:schemeClr val="tx1">
                    <a:alpha val="70000"/>
                  </a:schemeClr>
                </a:solidFill>
              </a:defRPr>
            </a:lvl1pPr>
          </a:lstStyle>
          <a:p>
            <a:endParaRPr kumimoji="1" lang="zh-CN" altLang="en-US"/>
          </a:p>
        </p:txBody>
      </p:sp>
      <p:sp>
        <p:nvSpPr>
          <p:cNvPr id="6" name="Slide Number Placeholder 5"/>
          <p:cNvSpPr>
            <a:spLocks noGrp="1"/>
          </p:cNvSpPr>
          <p:nvPr>
            <p:ph type="sldNum" sz="quarter" idx="4"/>
          </p:nvPr>
        </p:nvSpPr>
        <p:spPr>
          <a:xfrm>
            <a:off x="8069192" y="4663440"/>
            <a:ext cx="274320" cy="274320"/>
          </a:xfrm>
          <a:prstGeom prst="ellipse">
            <a:avLst/>
          </a:prstGeom>
          <a:solidFill>
            <a:srgbClr val="1D1D1D">
              <a:alpha val="70000"/>
            </a:srgbClr>
          </a:solidFill>
        </p:spPr>
        <p:txBody>
          <a:bodyPr vert="horz" lIns="18288" tIns="45720" rIns="18288" bIns="45720" rtlCol="0" anchor="ctr">
            <a:noAutofit/>
          </a:bodyPr>
          <a:lstStyle>
            <a:lvl1pPr algn="ctr">
              <a:defRPr sz="825" spc="0" baseline="0">
                <a:solidFill>
                  <a:srgbClr val="FFFFFF"/>
                </a:solidFill>
              </a:defRPr>
            </a:lvl1pPr>
          </a:lstStyle>
          <a:p>
            <a:fld id="{B2F6ABB1-4D57-F140-9136-8C13560D55B3}"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ctr" defTabSz="685800" rtl="0" eaLnBrk="1" latinLnBrk="0" hangingPunct="1">
        <a:lnSpc>
          <a:spcPct val="90000"/>
        </a:lnSpc>
        <a:spcBef>
          <a:spcPct val="0"/>
        </a:spcBef>
        <a:buNone/>
        <a:defRPr sz="2100" kern="1200" cap="all" spc="150" baseline="0">
          <a:solidFill>
            <a:srgbClr val="262626"/>
          </a:solidFill>
          <a:latin typeface="+mj-lt"/>
          <a:ea typeface="+mj-ea"/>
          <a:cs typeface="+mj-cs"/>
        </a:defRPr>
      </a:lvl1pPr>
    </p:titleStyle>
    <p:bodyStyle>
      <a:lvl1pPr marL="171450" indent="-171450" algn="l" defTabSz="685800" rtl="0" eaLnBrk="1" latinLnBrk="0" hangingPunct="1">
        <a:lnSpc>
          <a:spcPct val="100000"/>
        </a:lnSpc>
        <a:spcBef>
          <a:spcPts val="750"/>
        </a:spcBef>
        <a:buClr>
          <a:schemeClr val="accent2"/>
        </a:buClr>
        <a:buFont typeface="Arial" panose="020B0604020202020204" pitchFamily="34" charset="0"/>
        <a:buChar char="•"/>
        <a:defRPr sz="1350" kern="1200">
          <a:solidFill>
            <a:schemeClr val="tx1">
              <a:lumMod val="85000"/>
              <a:lumOff val="15000"/>
            </a:schemeClr>
          </a:solidFill>
          <a:latin typeface="+mn-lt"/>
          <a:ea typeface="+mn-ea"/>
          <a:cs typeface="+mn-cs"/>
        </a:defRPr>
      </a:lvl1pPr>
      <a:lvl2pPr marL="34290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lumMod val="85000"/>
              <a:lumOff val="15000"/>
            </a:schemeClr>
          </a:solidFill>
          <a:latin typeface="+mn-lt"/>
          <a:ea typeface="+mn-ea"/>
          <a:cs typeface="+mn-cs"/>
        </a:defRPr>
      </a:lvl2pPr>
      <a:lvl3pPr marL="51435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lumMod val="85000"/>
              <a:lumOff val="15000"/>
            </a:schemeClr>
          </a:solidFill>
          <a:latin typeface="+mn-lt"/>
          <a:ea typeface="+mn-ea"/>
          <a:cs typeface="+mn-cs"/>
        </a:defRPr>
      </a:lvl3pPr>
      <a:lvl4pPr marL="68580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lumMod val="85000"/>
              <a:lumOff val="15000"/>
            </a:schemeClr>
          </a:solidFill>
          <a:latin typeface="+mn-lt"/>
          <a:ea typeface="+mn-ea"/>
          <a:cs typeface="+mn-cs"/>
        </a:defRPr>
      </a:lvl4pPr>
      <a:lvl5pPr marL="85725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5.png"/><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20.jpeg"/><Relationship Id="rId6" Type="http://schemas.openxmlformats.org/officeDocument/2006/relationships/image" Target="../media/image14.jpeg"/><Relationship Id="rId5" Type="http://schemas.openxmlformats.org/officeDocument/2006/relationships/image" Target="../media/image11.png"/><Relationship Id="rId4" Type="http://schemas.openxmlformats.org/officeDocument/2006/relationships/image" Target="../media/image19.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29.png"/><Relationship Id="rId1" Type="http://schemas.openxmlformats.org/officeDocument/2006/relationships/image" Target="../media/image28.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8.png"/><Relationship Id="rId3" Type="http://schemas.openxmlformats.org/officeDocument/2006/relationships/image" Target="../media/image29.png"/><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image" Target="../media/image11.png"/><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0" Type="http://schemas.openxmlformats.org/officeDocument/2006/relationships/slideLayout" Target="../slideLayouts/slideLayout4.xml"/><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55" y="0"/>
            <a:ext cx="9144000" cy="5143500"/>
          </a:xfrm>
          <a:prstGeom prst="rect">
            <a:avLst/>
          </a:prstGeom>
        </p:spPr>
      </p:pic>
      <p:sp>
        <p:nvSpPr>
          <p:cNvPr id="30" name="文本框 29"/>
          <p:cNvSpPr txBox="1"/>
          <p:nvPr/>
        </p:nvSpPr>
        <p:spPr>
          <a:xfrm>
            <a:off x="927548" y="1912531"/>
            <a:ext cx="7210687" cy="701731"/>
          </a:xfrm>
          <a:prstGeom prst="rect">
            <a:avLst/>
          </a:prstGeom>
          <a:noFill/>
          <a:effectLst>
            <a:reflection blurRad="6350" stA="21000" endPos="52000" dir="5400000" sy="-100000" algn="bl" rotWithShape="0"/>
          </a:effectLst>
        </p:spPr>
        <p:txBody>
          <a:bodyPr wrap="square" rtlCol="0">
            <a:spAutoFit/>
          </a:bodyPr>
          <a:lstStyle/>
          <a:p>
            <a:pPr algn="ctr">
              <a:lnSpc>
                <a:spcPct val="110000"/>
              </a:lnSpc>
            </a:pPr>
            <a:r>
              <a:rPr lang="en-US" altLang="zh-CN"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ETC</a:t>
            </a:r>
            <a:r>
              <a:rPr lang="zh-CN" alt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智慧城市整体解决方案</a:t>
            </a:r>
            <a:endParaRPr lang="zh-CN" altLang="en-US" sz="36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endParaRPr>
          </a:p>
        </p:txBody>
      </p:sp>
      <p:cxnSp>
        <p:nvCxnSpPr>
          <p:cNvPr id="32" name="直接连接符 31"/>
          <p:cNvCxnSpPr/>
          <p:nvPr/>
        </p:nvCxnSpPr>
        <p:spPr>
          <a:xfrm>
            <a:off x="1508055" y="2718457"/>
            <a:ext cx="612788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8" name="组 17"/>
          <p:cNvGrpSpPr/>
          <p:nvPr/>
        </p:nvGrpSpPr>
        <p:grpSpPr>
          <a:xfrm>
            <a:off x="8495349" y="4871560"/>
            <a:ext cx="374670" cy="138500"/>
            <a:chOff x="91981" y="6474696"/>
            <a:chExt cx="499559" cy="184667"/>
          </a:xfrm>
        </p:grpSpPr>
        <p:sp>
          <p:nvSpPr>
            <p:cNvPr id="19" name="矩形 18"/>
            <p:cNvSpPr/>
            <p:nvPr/>
          </p:nvSpPr>
          <p:spPr>
            <a:xfrm rot="2700000">
              <a:off x="91981"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0" name="矩形 19"/>
            <p:cNvSpPr/>
            <p:nvPr/>
          </p:nvSpPr>
          <p:spPr>
            <a:xfrm rot="2700000">
              <a:off x="241314" y="6474697"/>
              <a:ext cx="184666" cy="184666"/>
            </a:xfrm>
            <a:prstGeom prst="rect">
              <a:avLst/>
            </a:prstGeom>
            <a:noFill/>
            <a:ln w="12700">
              <a:gradFill>
                <a:gsLst>
                  <a:gs pos="0">
                    <a:schemeClr val="accent1">
                      <a:lumMod val="60000"/>
                      <a:lumOff val="40000"/>
                    </a:schemeClr>
                  </a:gs>
                  <a:gs pos="78000">
                    <a:schemeClr val="accent1">
                      <a:lumMod val="45000"/>
                      <a:lumOff val="55000"/>
                    </a:schemeClr>
                  </a:gs>
                </a:gsLst>
                <a:lin ang="0" scaled="0"/>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1" name="矩形 20"/>
            <p:cNvSpPr/>
            <p:nvPr/>
          </p:nvSpPr>
          <p:spPr>
            <a:xfrm rot="2700000">
              <a:off x="406874"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grpSp>
      <p:sp>
        <p:nvSpPr>
          <p:cNvPr id="14" name="矩形 13"/>
          <p:cNvSpPr/>
          <p:nvPr/>
        </p:nvSpPr>
        <p:spPr>
          <a:xfrm>
            <a:off x="207642" y="4940810"/>
            <a:ext cx="198746" cy="53321"/>
          </a:xfrm>
          <a:prstGeom prst="rect">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solidFill>
                <a:srgbClr val="D0A475"/>
              </a:solidFill>
            </a:endParaRPr>
          </a:p>
        </p:txBody>
      </p:sp>
      <p:sp>
        <p:nvSpPr>
          <p:cNvPr id="17" name="文本框 16"/>
          <p:cNvSpPr txBox="1"/>
          <p:nvPr/>
        </p:nvSpPr>
        <p:spPr>
          <a:xfrm>
            <a:off x="-104070" y="149369"/>
            <a:ext cx="1020915" cy="246221"/>
          </a:xfrm>
          <a:prstGeom prst="rect">
            <a:avLst/>
          </a:prstGeom>
          <a:noFill/>
        </p:spPr>
        <p:txBody>
          <a:bodyPr wrap="square" rtlCol="0">
            <a:spAutoFit/>
          </a:bodyPr>
          <a:lstStyle/>
          <a:p>
            <a:pPr algn="ctr"/>
            <a:r>
              <a:rPr kumimoji="1" lang="en-US" altLang="zh-CN" sz="1000" b="1" spc="300" dirty="0">
                <a:solidFill>
                  <a:schemeClr val="tx1">
                    <a:lumMod val="85000"/>
                    <a:lumOff val="15000"/>
                  </a:schemeClr>
                </a:solidFill>
                <a:latin typeface="YouSheBiaoTiHei" pitchFamily="2" charset="-122"/>
                <a:ea typeface="YouSheBiaoTiHei" pitchFamily="2" charset="-122"/>
                <a:cs typeface="微软雅黑 Light" panose="020B0502040204020203" charset="-122"/>
              </a:rPr>
              <a:t>2021</a:t>
            </a:r>
            <a:endParaRPr kumimoji="1" lang="zh-CN" altLang="en-US" sz="1000" b="1" spc="300" dirty="0">
              <a:solidFill>
                <a:schemeClr val="tx1">
                  <a:lumMod val="85000"/>
                  <a:lumOff val="15000"/>
                </a:schemeClr>
              </a:solidFill>
              <a:latin typeface="YouSheBiaoTiHei" pitchFamily="2" charset="-122"/>
              <a:ea typeface="YouSheBiaoTiHei" pitchFamily="2" charset="-122"/>
              <a:cs typeface="微软雅黑 Light" panose="020B0502040204020203" charset="-122"/>
            </a:endParaRPr>
          </a:p>
        </p:txBody>
      </p:sp>
      <p:pic>
        <p:nvPicPr>
          <p:cNvPr id="15" name="图片 14" descr="C:\Users\12057\Pictures\微信图片_20210402115759.png微信图片_20210402115759"/>
          <p:cNvPicPr>
            <a:picLocks noChangeAspect="1"/>
          </p:cNvPicPr>
          <p:nvPr/>
        </p:nvPicPr>
        <p:blipFill>
          <a:blip r:embed="rId2"/>
          <a:srcRect/>
          <a:stretch>
            <a:fillRect/>
          </a:stretch>
        </p:blipFill>
        <p:spPr>
          <a:xfrm>
            <a:off x="3502660" y="2994025"/>
            <a:ext cx="2060575" cy="1377950"/>
          </a:xfrm>
          <a:prstGeom prst="rect">
            <a:avLst/>
          </a:prstGeom>
        </p:spPr>
      </p:pic>
      <p:sp>
        <p:nvSpPr>
          <p:cNvPr id="22" name="文本框 15"/>
          <p:cNvSpPr txBox="1"/>
          <p:nvPr/>
        </p:nvSpPr>
        <p:spPr>
          <a:xfrm>
            <a:off x="1143899" y="4280635"/>
            <a:ext cx="6856198" cy="429895"/>
          </a:xfrm>
          <a:prstGeom prst="rect">
            <a:avLst/>
          </a:prstGeom>
          <a:noFill/>
          <a:effectLst>
            <a:reflection blurRad="6350" stA="21000" endPos="52000" dir="5400000" sy="-100000" algn="bl" rotWithShape="0"/>
          </a:effectLst>
        </p:spPr>
        <p:txBody>
          <a:bodyPr wrap="square" rtlCol="0">
            <a:spAutoFit/>
          </a:bodyPr>
          <a:lstStyle/>
          <a:p>
            <a:pPr algn="ctr">
              <a:lnSpc>
                <a:spcPct val="110000"/>
              </a:lnSpc>
            </a:pP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深圳博耀</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智能科技有限公司</a:t>
            </a:r>
            <a:endParaRPr lang="zh-CN" altLang="en-US" sz="3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0" advClick="0" advTm="2000"/>
    </mc:Choice>
    <mc:Fallback>
      <p:transition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智慧停车</a:t>
            </a:r>
            <a:r>
              <a:rPr lang="en-US" altLang="zh-CN" dirty="0"/>
              <a:t>——</a:t>
            </a:r>
            <a:r>
              <a:rPr lang="zh-CN" altLang="en-US" dirty="0" smtClean="0"/>
              <a:t>解决方案</a:t>
            </a:r>
            <a:endParaRPr lang="zh-CN" altLang="en-US" dirty="0"/>
          </a:p>
        </p:txBody>
      </p:sp>
      <p:sp>
        <p:nvSpPr>
          <p:cNvPr id="19" name="椭圆 18"/>
          <p:cNvSpPr/>
          <p:nvPr/>
        </p:nvSpPr>
        <p:spPr>
          <a:xfrm>
            <a:off x="4631298" y="1975517"/>
            <a:ext cx="655077" cy="542925"/>
          </a:xfrm>
          <a:prstGeom prst="ellipse">
            <a:avLst/>
          </a:prstGeom>
          <a:noFill/>
          <a:ln>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52586" y="2630101"/>
            <a:ext cx="2559003" cy="1903800"/>
          </a:xfrm>
          <a:prstGeom prst="rect">
            <a:avLst/>
          </a:prstGeom>
          <a:noFill/>
          <a:ln>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C:\Users\12057\Pictures\微信图片_20210402134519.png微信图片_20210402134519"/>
          <p:cNvPicPr>
            <a:picLocks noChangeAspect="1"/>
          </p:cNvPicPr>
          <p:nvPr/>
        </p:nvPicPr>
        <p:blipFill rotWithShape="1">
          <a:blip r:embed="rId1"/>
          <a:srcRect/>
          <a:stretch>
            <a:fillRect/>
          </a:stretch>
        </p:blipFill>
        <p:spPr bwMode="auto">
          <a:xfrm>
            <a:off x="703961" y="3193164"/>
            <a:ext cx="695960" cy="1126295"/>
          </a:xfrm>
          <a:prstGeom prst="rect">
            <a:avLst/>
          </a:prstGeom>
          <a:noFill/>
          <a:ln>
            <a:noFill/>
          </a:ln>
        </p:spPr>
      </p:pic>
      <p:sp>
        <p:nvSpPr>
          <p:cNvPr id="23" name="文本占位符 5"/>
          <p:cNvSpPr>
            <a:spLocks noGrp="1"/>
          </p:cNvSpPr>
          <p:nvPr>
            <p:ph type="body" sz="quarter" idx="11"/>
          </p:nvPr>
        </p:nvSpPr>
        <p:spPr>
          <a:xfrm>
            <a:off x="359822" y="791871"/>
            <a:ext cx="3228767" cy="339725"/>
          </a:xfrm>
        </p:spPr>
        <p:txBody>
          <a:bodyPr vert="horz" lIns="91440" tIns="45720" rIns="91440" bIns="45720" rtlCol="0">
            <a:noAutofit/>
          </a:bodyPr>
          <a:lstStyle/>
          <a:p>
            <a:pPr>
              <a:buFont typeface="Wingdings" panose="05000000000000000000" pitchFamily="2" charset="2"/>
              <a:buChar char="n"/>
            </a:pPr>
            <a:r>
              <a:rPr lang="en-US" altLang="zh-CN" sz="1500" b="1" dirty="0" smtClean="0"/>
              <a:t>ETC</a:t>
            </a:r>
            <a:r>
              <a:rPr lang="zh-CN" altLang="en-US" sz="1500" b="1" dirty="0" smtClean="0"/>
              <a:t>改造升级方案</a:t>
            </a:r>
            <a:endParaRPr lang="zh-CN" altLang="en-US" sz="1500" b="1" dirty="0"/>
          </a:p>
        </p:txBody>
      </p:sp>
      <p:sp>
        <p:nvSpPr>
          <p:cNvPr id="21" name="矩形 20"/>
          <p:cNvSpPr/>
          <p:nvPr/>
        </p:nvSpPr>
        <p:spPr>
          <a:xfrm>
            <a:off x="552587" y="2635602"/>
            <a:ext cx="2559002" cy="368391"/>
          </a:xfrm>
          <a:prstGeom prst="rect">
            <a:avLst/>
          </a:prstGeom>
          <a:solidFill>
            <a:srgbClr val="D0A475"/>
          </a:solidFill>
          <a:ln>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52586" y="2669756"/>
            <a:ext cx="2559003" cy="276999"/>
          </a:xfrm>
          <a:prstGeom prst="rect">
            <a:avLst/>
          </a:prstGeom>
        </p:spPr>
        <p:txBody>
          <a:bodyPr wrap="square">
            <a:spAutoFit/>
          </a:bodyPr>
          <a:lstStyle/>
          <a:p>
            <a:pPr algn="ctr"/>
            <a:r>
              <a:rPr lang="en-US" altLang="zh-CN" sz="1200" b="1" dirty="0" smtClean="0">
                <a:solidFill>
                  <a:schemeClr val="bg1"/>
                </a:solidFill>
                <a:latin typeface="+mj-ea"/>
                <a:ea typeface="+mj-ea"/>
              </a:rPr>
              <a:t>ETC</a:t>
            </a:r>
            <a:r>
              <a:rPr lang="zh-CN" altLang="en-US" sz="1200" b="1" dirty="0" smtClean="0">
                <a:solidFill>
                  <a:schemeClr val="bg1"/>
                </a:solidFill>
                <a:latin typeface="+mj-ea"/>
                <a:ea typeface="+mj-ea"/>
              </a:rPr>
              <a:t>停车场专用天线</a:t>
            </a:r>
            <a:endParaRPr lang="zh-CN" altLang="en-US" sz="1200" b="1" dirty="0">
              <a:solidFill>
                <a:schemeClr val="bg1"/>
              </a:solidFill>
              <a:latin typeface="+mj-ea"/>
              <a:ea typeface="+mj-ea"/>
            </a:endParaRPr>
          </a:p>
        </p:txBody>
      </p:sp>
      <p:cxnSp>
        <p:nvCxnSpPr>
          <p:cNvPr id="26" name="直接箭头连接符 25"/>
          <p:cNvCxnSpPr>
            <a:stCxn id="19" idx="2"/>
            <a:endCxn id="21" idx="3"/>
          </p:cNvCxnSpPr>
          <p:nvPr/>
        </p:nvCxnSpPr>
        <p:spPr>
          <a:xfrm flipH="1">
            <a:off x="3111589" y="2246980"/>
            <a:ext cx="1519709" cy="572818"/>
          </a:xfrm>
          <a:prstGeom prst="straightConnector1">
            <a:avLst/>
          </a:prstGeom>
          <a:ln w="19050">
            <a:solidFill>
              <a:srgbClr val="D0A475"/>
            </a:solidFill>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559084" y="3262878"/>
            <a:ext cx="1460409" cy="988476"/>
          </a:xfrm>
          <a:prstGeom prst="rect">
            <a:avLst/>
          </a:prstGeom>
        </p:spPr>
        <p:txBody>
          <a:bodyPr wrap="square">
            <a:spAutoFit/>
          </a:bodyPr>
          <a:lstStyle/>
          <a:p>
            <a:pPr marL="171450" indent="-171450" algn="just">
              <a:lnSpc>
                <a:spcPct val="150000"/>
              </a:lnSpc>
              <a:buFont typeface="Arial" panose="020B0604020202020204" pitchFamily="34" charset="0"/>
              <a:buChar char="•"/>
            </a:pPr>
            <a:r>
              <a:rPr lang="zh-CN" altLang="en-US" sz="1000" dirty="0" smtClean="0">
                <a:latin typeface="+mj-ea"/>
                <a:ea typeface="+mj-ea"/>
              </a:rPr>
              <a:t>接收车道系统指令</a:t>
            </a:r>
            <a:endParaRPr lang="en-US" altLang="zh-CN" sz="1000" dirty="0" smtClean="0">
              <a:latin typeface="+mj-ea"/>
              <a:ea typeface="+mj-ea"/>
            </a:endParaRPr>
          </a:p>
          <a:p>
            <a:pPr marL="171450" indent="-171450" algn="just">
              <a:lnSpc>
                <a:spcPct val="150000"/>
              </a:lnSpc>
              <a:buFont typeface="Arial" panose="020B0604020202020204" pitchFamily="34" charset="0"/>
              <a:buChar char="•"/>
            </a:pPr>
            <a:r>
              <a:rPr lang="zh-CN" altLang="en-US" sz="1000" dirty="0" smtClean="0">
                <a:latin typeface="+mj-ea"/>
                <a:ea typeface="+mj-ea"/>
              </a:rPr>
              <a:t>读取车辆</a:t>
            </a:r>
            <a:r>
              <a:rPr lang="en-US" altLang="zh-CN" sz="1000" dirty="0" smtClean="0">
                <a:latin typeface="+mj-ea"/>
                <a:ea typeface="+mj-ea"/>
              </a:rPr>
              <a:t>OBU</a:t>
            </a:r>
            <a:r>
              <a:rPr lang="zh-CN" altLang="en-US" sz="1000" dirty="0" smtClean="0">
                <a:latin typeface="+mj-ea"/>
                <a:ea typeface="+mj-ea"/>
              </a:rPr>
              <a:t>信息</a:t>
            </a:r>
            <a:endParaRPr lang="en-US" altLang="zh-CN" sz="1000" dirty="0" smtClean="0">
              <a:latin typeface="+mj-ea"/>
              <a:ea typeface="+mj-ea"/>
            </a:endParaRPr>
          </a:p>
          <a:p>
            <a:pPr marL="171450" indent="-171450" algn="just">
              <a:lnSpc>
                <a:spcPct val="150000"/>
              </a:lnSpc>
              <a:buFont typeface="Arial" panose="020B0604020202020204" pitchFamily="34" charset="0"/>
              <a:buChar char="•"/>
            </a:pPr>
            <a:r>
              <a:rPr lang="en-US" altLang="zh-CN" sz="1000" dirty="0" smtClean="0">
                <a:latin typeface="+mj-ea"/>
                <a:ea typeface="+mj-ea"/>
              </a:rPr>
              <a:t>ETC</a:t>
            </a:r>
            <a:r>
              <a:rPr lang="zh-CN" altLang="en-US" sz="1000" dirty="0" smtClean="0">
                <a:latin typeface="+mj-ea"/>
                <a:ea typeface="+mj-ea"/>
              </a:rPr>
              <a:t>停车扣费</a:t>
            </a:r>
            <a:endParaRPr lang="en-US" altLang="zh-CN" sz="1000" dirty="0" smtClean="0">
              <a:latin typeface="+mj-ea"/>
              <a:ea typeface="+mj-ea"/>
            </a:endParaRPr>
          </a:p>
          <a:p>
            <a:pPr marL="171450" indent="-171450" algn="just">
              <a:lnSpc>
                <a:spcPct val="150000"/>
              </a:lnSpc>
              <a:buFont typeface="Arial" panose="020B0604020202020204" pitchFamily="34" charset="0"/>
              <a:buChar char="•"/>
            </a:pPr>
            <a:r>
              <a:rPr lang="zh-CN" altLang="en-US" sz="1000" dirty="0" smtClean="0">
                <a:latin typeface="+mj-ea"/>
                <a:ea typeface="+mj-ea"/>
              </a:rPr>
              <a:t>返回交易数据</a:t>
            </a:r>
            <a:endParaRPr lang="zh-CN" altLang="en-US" sz="1000" dirty="0">
              <a:latin typeface="+mj-ea"/>
              <a:ea typeface="+mj-ea"/>
            </a:endParaRPr>
          </a:p>
        </p:txBody>
      </p:sp>
      <p:sp>
        <p:nvSpPr>
          <p:cNvPr id="30" name="矩形 29"/>
          <p:cNvSpPr/>
          <p:nvPr/>
        </p:nvSpPr>
        <p:spPr>
          <a:xfrm>
            <a:off x="552586" y="1374919"/>
            <a:ext cx="2559003" cy="1158470"/>
          </a:xfrm>
          <a:prstGeom prst="rect">
            <a:avLst/>
          </a:prstGeom>
        </p:spPr>
        <p:txBody>
          <a:bodyPr vert="horz" lIns="91440" tIns="45720" rIns="91440" bIns="45720" rtlCol="0">
            <a:noAutofit/>
          </a:bodyPr>
          <a:lstStyle/>
          <a:p>
            <a:pPr algn="just">
              <a:lnSpc>
                <a:spcPct val="150000"/>
              </a:lnSpc>
              <a:spcBef>
                <a:spcPts val="750"/>
              </a:spcBef>
              <a:buClr>
                <a:schemeClr val="accent2"/>
              </a:buClr>
            </a:pPr>
            <a:r>
              <a:rPr lang="zh-CN" altLang="en-US" sz="1200" dirty="0" smtClean="0">
                <a:solidFill>
                  <a:schemeClr val="tx1">
                    <a:lumMod val="85000"/>
                    <a:lumOff val="15000"/>
                  </a:schemeClr>
                </a:solidFill>
                <a:latin typeface="微软雅黑" panose="020B0503020204020204" charset="-122"/>
                <a:ea typeface="微软雅黑" panose="020B0503020204020204" charset="-122"/>
              </a:rPr>
              <a:t>对于已实现“车牌识别</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扫</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码支付”的停车场，只需要增加</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停车场专用天线即可快速实现停车场</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支付。</a:t>
            </a:r>
            <a:endParaRPr lang="en-US" altLang="zh-CN" sz="1200" dirty="0" smtClean="0">
              <a:solidFill>
                <a:schemeClr val="tx1">
                  <a:lumMod val="85000"/>
                  <a:lumOff val="15000"/>
                </a:schemeClr>
              </a:solidFill>
              <a:latin typeface="微软雅黑" panose="020B0503020204020204" charset="-122"/>
              <a:ea typeface="微软雅黑" panose="020B0503020204020204" charset="-122"/>
            </a:endParaRPr>
          </a:p>
        </p:txBody>
      </p:sp>
      <p:pic>
        <p:nvPicPr>
          <p:cNvPr id="3" name="图片 2" descr="C:\Users\12057\Pictures\微信图片_20210402143533.png微信图片_20210402143533"/>
          <p:cNvPicPr>
            <a:picLocks noChangeAspect="1"/>
          </p:cNvPicPr>
          <p:nvPr/>
        </p:nvPicPr>
        <p:blipFill>
          <a:blip r:embed="rId2"/>
          <a:srcRect/>
          <a:stretch>
            <a:fillRect/>
          </a:stretch>
        </p:blipFill>
        <p:spPr>
          <a:xfrm>
            <a:off x="3457575" y="1623060"/>
            <a:ext cx="5525770" cy="2779395"/>
          </a:xfrm>
          <a:prstGeom prst="rect">
            <a:avLst/>
          </a:prstGeom>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智慧停车</a:t>
            </a:r>
            <a:r>
              <a:rPr lang="en-US" altLang="zh-CN" dirty="0"/>
              <a:t>——</a:t>
            </a:r>
            <a:r>
              <a:rPr lang="zh-CN" altLang="en-US" dirty="0" smtClean="0"/>
              <a:t>系统架构</a:t>
            </a:r>
            <a:endParaRPr lang="zh-CN" altLang="en-US" dirty="0"/>
          </a:p>
        </p:txBody>
      </p:sp>
      <p:grpSp>
        <p:nvGrpSpPr>
          <p:cNvPr id="19" name="组合 18"/>
          <p:cNvGrpSpPr/>
          <p:nvPr/>
        </p:nvGrpSpPr>
        <p:grpSpPr>
          <a:xfrm>
            <a:off x="1394775" y="1446908"/>
            <a:ext cx="6676401" cy="2591420"/>
            <a:chOff x="791007" y="1454528"/>
            <a:chExt cx="6676401" cy="2591420"/>
          </a:xfrm>
        </p:grpSpPr>
        <p:pic>
          <p:nvPicPr>
            <p:cNvPr id="17" name="图片 16" descr="C:\Users\12057\Pictures\微信图片_20210319100426.jpg微信图片_20210319100426"/>
            <p:cNvPicPr>
              <a:picLocks noChangeAspect="1" noChangeArrowheads="1"/>
            </p:cNvPicPr>
            <p:nvPr/>
          </p:nvPicPr>
          <p:blipFill rotWithShape="1">
            <a:blip r:embed="rId1"/>
            <a:srcRect/>
            <a:stretch>
              <a:fillRect/>
            </a:stretch>
          </p:blipFill>
          <p:spPr>
            <a:xfrm>
              <a:off x="791007" y="2749928"/>
              <a:ext cx="732790" cy="114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C:\Users\12057\Pictures\微信图片_20210111135443.jpg微信图片_20210111135443"/>
            <p:cNvPicPr>
              <a:picLocks noChangeAspect="1"/>
            </p:cNvPicPr>
            <p:nvPr/>
          </p:nvPicPr>
          <p:blipFill rotWithShape="1">
            <a:blip r:embed="rId2"/>
            <a:srcRect/>
            <a:stretch>
              <a:fillRect/>
            </a:stretch>
          </p:blipFill>
          <p:spPr>
            <a:xfrm>
              <a:off x="1392668" y="3088880"/>
              <a:ext cx="1174115" cy="880840"/>
            </a:xfrm>
            <a:prstGeom prst="rect">
              <a:avLst/>
            </a:prstGeom>
          </p:spPr>
        </p:pic>
        <p:pic>
          <p:nvPicPr>
            <p:cNvPr id="25" name="图片 24" descr="C:\Users\12057\Pictures\微信图片_20210402134519.png微信图片_20210402134519"/>
            <p:cNvPicPr>
              <a:picLocks noChangeAspect="1"/>
            </p:cNvPicPr>
            <p:nvPr/>
          </p:nvPicPr>
          <p:blipFill rotWithShape="1">
            <a:blip r:embed="rId3"/>
            <a:srcRect/>
            <a:stretch>
              <a:fillRect/>
            </a:stretch>
          </p:blipFill>
          <p:spPr bwMode="auto">
            <a:xfrm>
              <a:off x="1539512" y="2629823"/>
              <a:ext cx="316865" cy="512985"/>
            </a:xfrm>
            <a:prstGeom prst="rect">
              <a:avLst/>
            </a:prstGeom>
            <a:noFill/>
            <a:ln>
              <a:noFill/>
            </a:ln>
          </p:spPr>
        </p:pic>
        <p:sp>
          <p:nvSpPr>
            <p:cNvPr id="27" name="矩形 26"/>
            <p:cNvSpPr/>
            <p:nvPr/>
          </p:nvSpPr>
          <p:spPr>
            <a:xfrm>
              <a:off x="2523287" y="2599741"/>
              <a:ext cx="869950"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dirty="0" smtClean="0">
                  <a:solidFill>
                    <a:srgbClr val="ED7D31"/>
                  </a:solidFill>
                  <a:latin typeface="+mj-ea"/>
                  <a:ea typeface="+mj-ea"/>
                </a:rPr>
                <a:t>出入</a:t>
              </a:r>
              <a:r>
                <a:rPr kumimoji="0" lang="zh-CN" altLang="en-US" sz="1000" b="1" i="0" u="none" strike="noStrike" kern="1200" cap="none" spc="0" normalizeH="0" noProof="0" dirty="0" smtClean="0">
                  <a:ln>
                    <a:noFill/>
                  </a:ln>
                  <a:solidFill>
                    <a:srgbClr val="ED7D31"/>
                  </a:solidFill>
                  <a:effectLst/>
                  <a:uLnTx/>
                  <a:uFillTx/>
                  <a:latin typeface="+mj-ea"/>
                  <a:ea typeface="+mj-ea"/>
                </a:rPr>
                <a:t>口</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sp>
          <p:nvSpPr>
            <p:cNvPr id="40" name="云形 39"/>
            <p:cNvSpPr/>
            <p:nvPr/>
          </p:nvSpPr>
          <p:spPr>
            <a:xfrm>
              <a:off x="5789292" y="1454528"/>
              <a:ext cx="1678116" cy="773045"/>
            </a:xfrm>
            <a:prstGeom prst="cloud">
              <a:avLst/>
            </a:prstGeom>
            <a:noFill/>
            <a:ln w="19050">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5901745" y="1683500"/>
              <a:ext cx="152528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noProof="0" dirty="0" smtClean="0">
                  <a:ln>
                    <a:noFill/>
                  </a:ln>
                  <a:solidFill>
                    <a:srgbClr val="ED7D31"/>
                  </a:solidFill>
                  <a:effectLst/>
                  <a:uLnTx/>
                  <a:uFillTx/>
                  <a:latin typeface="+mj-ea"/>
                  <a:ea typeface="+mj-ea"/>
                  <a:cs typeface="+mn-cs"/>
                </a:rPr>
                <a:t>ETC</a:t>
              </a:r>
              <a:r>
                <a:rPr kumimoji="0" lang="zh-CN" altLang="en-US" sz="1200" b="1" i="0" u="none" strike="noStrike" kern="1200" cap="none" spc="0" normalizeH="0" noProof="0" dirty="0" smtClean="0">
                  <a:ln>
                    <a:noFill/>
                  </a:ln>
                  <a:solidFill>
                    <a:srgbClr val="ED7D31"/>
                  </a:solidFill>
                  <a:effectLst/>
                  <a:uLnTx/>
                  <a:uFillTx/>
                  <a:latin typeface="+mj-ea"/>
                  <a:ea typeface="+mj-ea"/>
                  <a:cs typeface="+mn-cs"/>
                </a:rPr>
                <a:t>清分结算平台</a:t>
              </a:r>
              <a:endParaRPr kumimoji="0" lang="zh-CN" altLang="en-US" sz="1200" b="1" i="0" u="none" strike="noStrike" kern="1200" cap="none" spc="0" normalizeH="0" noProof="0" dirty="0">
                <a:ln>
                  <a:noFill/>
                </a:ln>
                <a:solidFill>
                  <a:srgbClr val="ED7D31"/>
                </a:solidFill>
                <a:effectLst/>
                <a:uLnTx/>
                <a:uFillTx/>
                <a:latin typeface="+mj-ea"/>
                <a:ea typeface="+mj-ea"/>
                <a:cs typeface="+mn-cs"/>
              </a:endParaRPr>
            </a:p>
          </p:txBody>
        </p:sp>
        <p:sp>
          <p:nvSpPr>
            <p:cNvPr id="45" name="云形 44"/>
            <p:cNvSpPr/>
            <p:nvPr/>
          </p:nvSpPr>
          <p:spPr>
            <a:xfrm>
              <a:off x="5789292" y="2900444"/>
              <a:ext cx="1678116" cy="773045"/>
            </a:xfrm>
            <a:prstGeom prst="cloud">
              <a:avLst/>
            </a:prstGeom>
            <a:noFill/>
            <a:ln w="19050">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5901745" y="3129416"/>
              <a:ext cx="152528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noProof="0" dirty="0" smtClean="0">
                  <a:ln>
                    <a:noFill/>
                  </a:ln>
                  <a:solidFill>
                    <a:srgbClr val="ED7D31"/>
                  </a:solidFill>
                  <a:effectLst/>
                  <a:uLnTx/>
                  <a:uFillTx/>
                  <a:latin typeface="+mj-ea"/>
                  <a:ea typeface="+mj-ea"/>
                  <a:cs typeface="+mn-cs"/>
                </a:rPr>
                <a:t>停车管理云平台</a:t>
              </a:r>
              <a:endParaRPr kumimoji="0" lang="zh-CN" altLang="en-US" sz="1200" b="1" i="0" u="none" strike="noStrike" kern="1200" cap="none" spc="0" normalizeH="0" noProof="0" dirty="0">
                <a:ln>
                  <a:noFill/>
                </a:ln>
                <a:solidFill>
                  <a:srgbClr val="ED7D31"/>
                </a:solidFill>
                <a:effectLst/>
                <a:uLnTx/>
                <a:uFillTx/>
                <a:latin typeface="+mj-ea"/>
                <a:ea typeface="+mj-ea"/>
                <a:cs typeface="+mn-cs"/>
              </a:endParaRPr>
            </a:p>
          </p:txBody>
        </p:sp>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796" y="3088369"/>
              <a:ext cx="857250" cy="40611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矩形 46"/>
            <p:cNvSpPr/>
            <p:nvPr/>
          </p:nvSpPr>
          <p:spPr>
            <a:xfrm>
              <a:off x="4127796" y="3494483"/>
              <a:ext cx="857250" cy="400110"/>
            </a:xfrm>
            <a:prstGeom prst="rect">
              <a:avLst/>
            </a:prstGeom>
            <a:solidFill>
              <a:srgbClr val="D0A475"/>
            </a:solidFill>
            <a:ln>
              <a:solidFill>
                <a:srgbClr val="D0A475"/>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dirty="0" smtClean="0">
                  <a:solidFill>
                    <a:schemeClr val="bg1"/>
                  </a:solidFill>
                  <a:latin typeface="+mj-ea"/>
                  <a:ea typeface="+mj-ea"/>
                </a:rPr>
                <a:t>停车场车道</a:t>
              </a:r>
              <a:endParaRPr lang="en-US" altLang="zh-CN" sz="1000" b="1" dirty="0" smtClean="0">
                <a:solidFill>
                  <a:schemeClr val="bg1"/>
                </a:solidFill>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dirty="0" smtClean="0">
                  <a:solidFill>
                    <a:schemeClr val="bg1"/>
                  </a:solidFill>
                  <a:latin typeface="+mj-ea"/>
                  <a:ea typeface="+mj-ea"/>
                </a:rPr>
                <a:t>控制系统</a:t>
              </a:r>
              <a:endParaRPr kumimoji="0" lang="zh-CN" altLang="en-US" sz="1000" b="1" i="0" u="none" strike="noStrike" kern="1200" cap="none" spc="0" normalizeH="0" noProof="0" dirty="0">
                <a:ln>
                  <a:noFill/>
                </a:ln>
                <a:solidFill>
                  <a:schemeClr val="bg1"/>
                </a:solidFill>
                <a:effectLst/>
                <a:uLnTx/>
                <a:uFillTx/>
                <a:latin typeface="+mj-ea"/>
                <a:ea typeface="+mj-ea"/>
              </a:endParaRPr>
            </a:p>
          </p:txBody>
        </p:sp>
        <p:sp>
          <p:nvSpPr>
            <p:cNvPr id="6" name="矩形 5"/>
            <p:cNvSpPr/>
            <p:nvPr/>
          </p:nvSpPr>
          <p:spPr>
            <a:xfrm>
              <a:off x="827837" y="2547348"/>
              <a:ext cx="2565400" cy="1498600"/>
            </a:xfrm>
            <a:prstGeom prst="rect">
              <a:avLst/>
            </a:prstGeom>
            <a:noFill/>
            <a:ln w="9525">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2523287" y="2547348"/>
              <a:ext cx="0" cy="338967"/>
            </a:xfrm>
            <a:prstGeom prst="line">
              <a:avLst/>
            </a:prstGeom>
            <a:noFill/>
            <a:ln w="9525">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2523287" y="2886315"/>
              <a:ext cx="869950" cy="0"/>
            </a:xfrm>
            <a:prstGeom prst="line">
              <a:avLst/>
            </a:prstGeom>
            <a:noFill/>
            <a:ln w="9525">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9" name="直接箭头连接符 48"/>
            <p:cNvCxnSpPr>
              <a:stCxn id="6" idx="3"/>
              <a:endCxn id="6150" idx="1"/>
            </p:cNvCxnSpPr>
            <p:nvPr/>
          </p:nvCxnSpPr>
          <p:spPr>
            <a:xfrm flipV="1">
              <a:off x="3393237" y="3291426"/>
              <a:ext cx="734559" cy="52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6150" idx="3"/>
              <a:endCxn id="45" idx="2"/>
            </p:cNvCxnSpPr>
            <p:nvPr/>
          </p:nvCxnSpPr>
          <p:spPr>
            <a:xfrm flipV="1">
              <a:off x="4985046" y="3286967"/>
              <a:ext cx="809451" cy="44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45" idx="3"/>
              <a:endCxn id="40" idx="1"/>
            </p:cNvCxnSpPr>
            <p:nvPr/>
          </p:nvCxnSpPr>
          <p:spPr>
            <a:xfrm flipV="1">
              <a:off x="6628350" y="2226750"/>
              <a:ext cx="0" cy="71789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4985046" y="3060181"/>
              <a:ext cx="869950"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noProof="0" dirty="0">
                  <a:solidFill>
                    <a:srgbClr val="ED7D31"/>
                  </a:solidFill>
                  <a:latin typeface="+mj-ea"/>
                  <a:ea typeface="+mj-ea"/>
                </a:rPr>
                <a:t>互联网</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sp>
          <p:nvSpPr>
            <p:cNvPr id="61" name="矩形 60"/>
            <p:cNvSpPr/>
            <p:nvPr/>
          </p:nvSpPr>
          <p:spPr>
            <a:xfrm>
              <a:off x="3341080" y="3068269"/>
              <a:ext cx="869950"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1" i="0" u="none" strike="noStrike" kern="1200" cap="none" spc="0" normalizeH="0" noProof="0" dirty="0" smtClean="0">
                  <a:ln>
                    <a:noFill/>
                  </a:ln>
                  <a:solidFill>
                    <a:srgbClr val="ED7D31"/>
                  </a:solidFill>
                  <a:effectLst/>
                  <a:uLnTx/>
                  <a:uFillTx/>
                  <a:latin typeface="+mj-ea"/>
                  <a:ea typeface="+mj-ea"/>
                </a:rPr>
                <a:t>局域网</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sp>
          <p:nvSpPr>
            <p:cNvPr id="62" name="矩形 61"/>
            <p:cNvSpPr/>
            <p:nvPr/>
          </p:nvSpPr>
          <p:spPr>
            <a:xfrm>
              <a:off x="6628350" y="2261854"/>
              <a:ext cx="338554" cy="709585"/>
            </a:xfrm>
            <a:prstGeom prst="rect">
              <a:avLst/>
            </a:prstGeom>
            <a:noFill/>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noProof="0" dirty="0">
                  <a:solidFill>
                    <a:srgbClr val="ED7D31"/>
                  </a:solidFill>
                  <a:latin typeface="+mj-ea"/>
                  <a:ea typeface="+mj-ea"/>
                </a:rPr>
                <a:t>互联网</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grpSp>
      <p:sp>
        <p:nvSpPr>
          <p:cNvPr id="34" name="文本占位符 5"/>
          <p:cNvSpPr>
            <a:spLocks noGrp="1"/>
          </p:cNvSpPr>
          <p:nvPr>
            <p:ph type="body" sz="quarter" idx="11"/>
          </p:nvPr>
        </p:nvSpPr>
        <p:spPr>
          <a:xfrm>
            <a:off x="359822" y="791871"/>
            <a:ext cx="1546574"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系统架构</a:t>
            </a:r>
            <a:endParaRPr lang="zh-CN" altLang="en-US" sz="1500" b="1"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智慧停车</a:t>
            </a:r>
            <a:r>
              <a:rPr lang="en-US" altLang="zh-CN" dirty="0"/>
              <a:t>——</a:t>
            </a:r>
            <a:r>
              <a:rPr lang="zh-CN" altLang="en-US" dirty="0" smtClean="0"/>
              <a:t>业务流程</a:t>
            </a:r>
            <a:endParaRPr lang="zh-CN" altLang="en-US" dirty="0"/>
          </a:p>
        </p:txBody>
      </p:sp>
      <p:sp>
        <p:nvSpPr>
          <p:cNvPr id="23" name="文本占位符 5"/>
          <p:cNvSpPr>
            <a:spLocks noGrp="1"/>
          </p:cNvSpPr>
          <p:nvPr>
            <p:ph type="body" sz="quarter" idx="11"/>
          </p:nvPr>
        </p:nvSpPr>
        <p:spPr>
          <a:xfrm>
            <a:off x="359822" y="791871"/>
            <a:ext cx="3262286" cy="339725"/>
          </a:xfrm>
        </p:spPr>
        <p:txBody>
          <a:bodyPr vert="horz" lIns="91440" tIns="45720" rIns="91440" bIns="45720" rtlCol="0">
            <a:noAutofit/>
          </a:bodyPr>
          <a:lstStyle/>
          <a:p>
            <a:pPr>
              <a:buFont typeface="Wingdings" panose="05000000000000000000" pitchFamily="2" charset="2"/>
              <a:buChar char="n"/>
            </a:pPr>
            <a:r>
              <a:rPr lang="en-US" altLang="zh-CN" sz="1500" b="1" dirty="0" smtClean="0"/>
              <a:t>ETC</a:t>
            </a:r>
            <a:r>
              <a:rPr lang="zh-CN" altLang="en-US" sz="1500" b="1" dirty="0" smtClean="0"/>
              <a:t>入口识别、出口缴费</a:t>
            </a:r>
            <a:endParaRPr lang="zh-CN" altLang="en-US" sz="1500" b="1" dirty="0"/>
          </a:p>
        </p:txBody>
      </p:sp>
      <p:grpSp>
        <p:nvGrpSpPr>
          <p:cNvPr id="43" name="组合 42"/>
          <p:cNvGrpSpPr>
            <a:grpSpLocks noChangeAspect="1"/>
          </p:cNvGrpSpPr>
          <p:nvPr/>
        </p:nvGrpSpPr>
        <p:grpSpPr>
          <a:xfrm>
            <a:off x="906848" y="1865156"/>
            <a:ext cx="843811" cy="393393"/>
            <a:chOff x="725450" y="1614979"/>
            <a:chExt cx="1259755" cy="587310"/>
          </a:xfrm>
        </p:grpSpPr>
        <p:pic>
          <p:nvPicPr>
            <p:cNvPr id="44"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46" name="圆角矩形标注 45"/>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823881" y="2308403"/>
            <a:ext cx="996021" cy="282922"/>
          </a:xfrm>
          <a:prstGeom prst="rect">
            <a:avLst/>
          </a:prstGeom>
        </p:spPr>
        <p:txBody>
          <a:bodyPr vert="horz" lIns="91440" tIns="45720" rIns="91440" bIns="45720" rtlCol="0">
            <a:noAutofit/>
          </a:bodyPr>
          <a:lstStyle/>
          <a:p>
            <a:pPr algn="just">
              <a:buClr>
                <a:schemeClr val="accent2"/>
              </a:buClr>
            </a:pPr>
            <a:r>
              <a:rPr lang="zh-CN" altLang="en-US" sz="1000" b="1" dirty="0" smtClean="0">
                <a:solidFill>
                  <a:schemeClr val="tx1">
                    <a:lumMod val="85000"/>
                    <a:lumOff val="15000"/>
                  </a:schemeClr>
                </a:solidFill>
                <a:latin typeface="微软雅黑" panose="020B0503020204020204" charset="-122"/>
                <a:ea typeface="微软雅黑" panose="020B0503020204020204" charset="-122"/>
              </a:rPr>
              <a:t>车辆驶入入口</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48" name="矩形 47"/>
          <p:cNvSpPr/>
          <p:nvPr/>
        </p:nvSpPr>
        <p:spPr>
          <a:xfrm>
            <a:off x="2262118" y="1815705"/>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268942" y="1940864"/>
            <a:ext cx="1119116" cy="282922"/>
          </a:xfrm>
          <a:prstGeom prst="rect">
            <a:avLst/>
          </a:prstGeom>
        </p:spPr>
        <p:txBody>
          <a:bodyPr vert="horz" lIns="91440" tIns="45720" rIns="91440" bIns="45720" rtlCol="0">
            <a:noAutofit/>
          </a:bodyPr>
          <a:lstStyle/>
          <a:p>
            <a:pPr algn="ctr">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地感</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1" name="右箭头 50"/>
          <p:cNvSpPr/>
          <p:nvPr/>
        </p:nvSpPr>
        <p:spPr>
          <a:xfrm>
            <a:off x="1852685" y="1967911"/>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823881" y="2594811"/>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120221" y="1399843"/>
            <a:ext cx="0" cy="3472213"/>
          </a:xfrm>
          <a:prstGeom prst="line">
            <a:avLst/>
          </a:prstGeom>
        </p:spPr>
        <p:style>
          <a:lnRef idx="1">
            <a:schemeClr val="accent1"/>
          </a:lnRef>
          <a:fillRef idx="0">
            <a:schemeClr val="accent1"/>
          </a:fillRef>
          <a:effectRef idx="0">
            <a:schemeClr val="accent1"/>
          </a:effectRef>
          <a:fontRef idx="minor">
            <a:schemeClr val="tx1"/>
          </a:fontRef>
        </p:style>
      </p:cxnSp>
      <p:sp>
        <p:nvSpPr>
          <p:cNvPr id="55" name="下箭头 54"/>
          <p:cNvSpPr/>
          <p:nvPr/>
        </p:nvSpPr>
        <p:spPr>
          <a:xfrm>
            <a:off x="2692437" y="2453350"/>
            <a:ext cx="238539" cy="367269"/>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2268942" y="2996411"/>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823882" y="2686924"/>
            <a:ext cx="1349526" cy="1028327"/>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视频：车牌识别，识别车牌号</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：读取车辆</a:t>
            </a:r>
            <a:r>
              <a:rPr lang="en-US" altLang="zh-CN" sz="1000" dirty="0" smtClean="0">
                <a:solidFill>
                  <a:schemeClr val="tx1">
                    <a:lumMod val="85000"/>
                    <a:lumOff val="15000"/>
                  </a:schemeClr>
                </a:solidFill>
                <a:latin typeface="微软雅黑" panose="020B0503020204020204" charset="-122"/>
                <a:ea typeface="微软雅黑" panose="020B0503020204020204" charset="-122"/>
              </a:rPr>
              <a:t>OBU</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信息</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58" name="Picture 3" descr="C:\Users\Genvo\Desktop\u=3616979576,2781313726&amp;fm=26&amp;gp=0.png"/>
          <p:cNvPicPr>
            <a:picLocks noChangeAspect="1" noChangeArrowheads="1"/>
          </p:cNvPicPr>
          <p:nvPr/>
        </p:nvPicPr>
        <p:blipFill>
          <a:blip r:embed="rId1" cstate="print"/>
          <a:srcRect/>
          <a:stretch>
            <a:fillRect/>
          </a:stretch>
        </p:blipFill>
        <p:spPr bwMode="auto">
          <a:xfrm>
            <a:off x="2291373" y="3067936"/>
            <a:ext cx="845510" cy="430075"/>
          </a:xfrm>
          <a:prstGeom prst="rect">
            <a:avLst/>
          </a:prstGeom>
          <a:noFill/>
          <a:extLst>
            <a:ext uri="{909E8E84-426E-40DD-AFC4-6F175D3DCCD1}">
              <a14:hiddenFill xmlns:a14="http://schemas.microsoft.com/office/drawing/2010/main">
                <a:solidFill>
                  <a:srgbClr val="FFFFFF"/>
                </a:solidFill>
              </a14:hiddenFill>
            </a:ext>
          </a:extLst>
        </p:spPr>
      </p:pic>
      <p:cxnSp>
        <p:nvCxnSpPr>
          <p:cNvPr id="59" name="直接连接符 58"/>
          <p:cNvCxnSpPr/>
          <p:nvPr/>
        </p:nvCxnSpPr>
        <p:spPr>
          <a:xfrm>
            <a:off x="823881" y="3791151"/>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60" name="下箭头 59"/>
          <p:cNvSpPr/>
          <p:nvPr/>
        </p:nvSpPr>
        <p:spPr>
          <a:xfrm>
            <a:off x="2692437" y="3649690"/>
            <a:ext cx="238539" cy="367269"/>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22"/>
          <p:cNvSpPr/>
          <p:nvPr/>
        </p:nvSpPr>
        <p:spPr bwMode="auto">
          <a:xfrm>
            <a:off x="2354087" y="4118354"/>
            <a:ext cx="871537" cy="606425"/>
          </a:xfrm>
          <a:custGeom>
            <a:avLst/>
            <a:gdLst>
              <a:gd name="connsiteX0" fmla="*/ 692844 w 1331000"/>
              <a:gd name="connsiteY0" fmla="*/ 136838 h 927071"/>
              <a:gd name="connsiteX1" fmla="*/ 690462 w 1331000"/>
              <a:gd name="connsiteY1" fmla="*/ 184463 h 927071"/>
              <a:gd name="connsiteX2" fmla="*/ 497582 w 1331000"/>
              <a:gd name="connsiteY2" fmla="*/ 348769 h 927071"/>
              <a:gd name="connsiteX3" fmla="*/ 445194 w 1331000"/>
              <a:gd name="connsiteY3" fmla="*/ 344007 h 927071"/>
              <a:gd name="connsiteX4" fmla="*/ 692844 w 1331000"/>
              <a:gd name="connsiteY4" fmla="*/ 136838 h 927071"/>
              <a:gd name="connsiteX5" fmla="*/ 669540 w 1331000"/>
              <a:gd name="connsiteY5" fmla="*/ 56 h 927071"/>
              <a:gd name="connsiteX6" fmla="*/ 1062413 w 1331000"/>
              <a:gd name="connsiteY6" fmla="*/ 306585 h 927071"/>
              <a:gd name="connsiteX7" fmla="*/ 1006896 w 1331000"/>
              <a:gd name="connsiteY7" fmla="*/ 365368 h 927071"/>
              <a:gd name="connsiteX8" fmla="*/ 366816 w 1331000"/>
              <a:gd name="connsiteY8" fmla="*/ 342508 h 927071"/>
              <a:gd name="connsiteX9" fmla="*/ 245984 w 1331000"/>
              <a:gd name="connsiteY9" fmla="*/ 868288 h 927071"/>
              <a:gd name="connsiteX10" fmla="*/ 1085273 w 1331000"/>
              <a:gd name="connsiteY10" fmla="*/ 868288 h 927071"/>
              <a:gd name="connsiteX11" fmla="*/ 1118474 w 1331000"/>
              <a:gd name="connsiteY11" fmla="*/ 415781 h 927071"/>
              <a:gd name="connsiteX12" fmla="*/ 1170182 w 1331000"/>
              <a:gd name="connsiteY12" fmla="*/ 398025 h 927071"/>
              <a:gd name="connsiteX13" fmla="*/ 1144056 w 1331000"/>
              <a:gd name="connsiteY13" fmla="*/ 923805 h 927071"/>
              <a:gd name="connsiteX14" fmla="*/ 249250 w 1331000"/>
              <a:gd name="connsiteY14" fmla="*/ 927071 h 927071"/>
              <a:gd name="connsiteX15" fmla="*/ 304767 w 1331000"/>
              <a:gd name="connsiteY15" fmla="*/ 303319 h 927071"/>
              <a:gd name="connsiteX16" fmla="*/ 669540 w 1331000"/>
              <a:gd name="connsiteY16" fmla="*/ 56 h 92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1000" h="927071">
                <a:moveTo>
                  <a:pt x="692844" y="136838"/>
                </a:moveTo>
                <a:cubicBezTo>
                  <a:pt x="723800" y="153507"/>
                  <a:pt x="721418" y="170175"/>
                  <a:pt x="690462" y="184463"/>
                </a:cubicBezTo>
                <a:cubicBezTo>
                  <a:pt x="630138" y="186051"/>
                  <a:pt x="522188" y="223356"/>
                  <a:pt x="497582" y="348769"/>
                </a:cubicBezTo>
                <a:cubicBezTo>
                  <a:pt x="480119" y="370994"/>
                  <a:pt x="450750" y="383694"/>
                  <a:pt x="445194" y="344007"/>
                </a:cubicBezTo>
                <a:cubicBezTo>
                  <a:pt x="464243" y="263838"/>
                  <a:pt x="528538" y="128900"/>
                  <a:pt x="692844" y="136838"/>
                </a:cubicBezTo>
                <a:close/>
                <a:moveTo>
                  <a:pt x="669540" y="56"/>
                </a:moveTo>
                <a:cubicBezTo>
                  <a:pt x="848675" y="3295"/>
                  <a:pt x="1023224" y="146157"/>
                  <a:pt x="1062413" y="306585"/>
                </a:cubicBezTo>
                <a:cubicBezTo>
                  <a:pt x="1060236" y="375164"/>
                  <a:pt x="1051528" y="388228"/>
                  <a:pt x="1006896" y="365368"/>
                </a:cubicBezTo>
                <a:cubicBezTo>
                  <a:pt x="966619" y="44239"/>
                  <a:pt x="495267" y="-97275"/>
                  <a:pt x="366816" y="342508"/>
                </a:cubicBezTo>
                <a:cubicBezTo>
                  <a:pt x="-42487" y="403468"/>
                  <a:pt x="2144" y="781202"/>
                  <a:pt x="245984" y="868288"/>
                </a:cubicBezTo>
                <a:lnTo>
                  <a:pt x="1085273" y="868288"/>
                </a:lnTo>
                <a:cubicBezTo>
                  <a:pt x="1295367" y="809505"/>
                  <a:pt x="1316594" y="572535"/>
                  <a:pt x="1118474" y="415781"/>
                </a:cubicBezTo>
                <a:cubicBezTo>
                  <a:pt x="1129360" y="402718"/>
                  <a:pt x="1133103" y="392038"/>
                  <a:pt x="1170182" y="398025"/>
                </a:cubicBezTo>
                <a:cubicBezTo>
                  <a:pt x="1412933" y="511236"/>
                  <a:pt x="1361771" y="820391"/>
                  <a:pt x="1144056" y="923805"/>
                </a:cubicBezTo>
                <a:lnTo>
                  <a:pt x="249250" y="927071"/>
                </a:lnTo>
                <a:cubicBezTo>
                  <a:pt x="-42487" y="875908"/>
                  <a:pt x="-141548" y="347951"/>
                  <a:pt x="304767" y="303319"/>
                </a:cubicBezTo>
                <a:cubicBezTo>
                  <a:pt x="388112" y="79482"/>
                  <a:pt x="530213" y="-2463"/>
                  <a:pt x="669540" y="56"/>
                </a:cubicBezTo>
                <a:close/>
              </a:path>
            </a:pathLst>
          </a:cu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汉仪旗黑-50简" panose="00020600040101010101" pitchFamily="18" charset="-122"/>
              <a:ea typeface="汉仪旗黑-50简" panose="00020600040101010101" pitchFamily="18" charset="-122"/>
              <a:sym typeface="汉仪旗黑-50简" panose="00020600040101010101" pitchFamily="18" charset="-122"/>
            </a:endParaRPr>
          </a:p>
        </p:txBody>
      </p:sp>
      <p:sp>
        <p:nvSpPr>
          <p:cNvPr id="63" name="矩形 62"/>
          <p:cNvSpPr/>
          <p:nvPr/>
        </p:nvSpPr>
        <p:spPr>
          <a:xfrm>
            <a:off x="823882" y="4327710"/>
            <a:ext cx="1349526" cy="433556"/>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生成入场记录，打开道闸，让车辆入场</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3300" y="2917284"/>
            <a:ext cx="450471"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2" descr="C:\Users\Genvo\Desktop\1002.jpg"/>
          <p:cNvPicPr>
            <a:picLocks noChangeAspect="1" noChangeArrowheads="1"/>
          </p:cNvPicPr>
          <p:nvPr/>
        </p:nvPicPr>
        <p:blipFill rotWithShape="1">
          <a:blip r:embed="rId2" cstate="print"/>
          <a:srcRect/>
          <a:stretch>
            <a:fillRect/>
          </a:stretch>
        </p:blipFill>
        <p:spPr bwMode="auto">
          <a:xfrm>
            <a:off x="1613300" y="3468801"/>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2439018" y="4375605"/>
            <a:ext cx="697627" cy="246221"/>
          </a:xfrm>
          <a:prstGeom prst="rect">
            <a:avLst/>
          </a:prstGeom>
          <a:noFill/>
        </p:spPr>
        <p:txBody>
          <a:bodyPr wrap="none" rtlCol="0">
            <a:spAutoFit/>
          </a:bodyPr>
          <a:lstStyle/>
          <a:p>
            <a:r>
              <a:rPr lang="zh-CN" altLang="en-US" sz="1000" b="1" dirty="0" smtClean="0">
                <a:latin typeface="+mj-ea"/>
                <a:ea typeface="+mj-ea"/>
              </a:rPr>
              <a:t>车道软件</a:t>
            </a:r>
            <a:endParaRPr lang="zh-CN" altLang="en-US" sz="1000" b="1" dirty="0">
              <a:latin typeface="+mj-ea"/>
              <a:ea typeface="+mj-ea"/>
            </a:endParaRPr>
          </a:p>
        </p:txBody>
      </p:sp>
      <p:cxnSp>
        <p:nvCxnSpPr>
          <p:cNvPr id="68" name="直接连接符 67"/>
          <p:cNvCxnSpPr/>
          <p:nvPr/>
        </p:nvCxnSpPr>
        <p:spPr>
          <a:xfrm>
            <a:off x="823881" y="4875906"/>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23881" y="1399843"/>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23882" y="1406667"/>
            <a:ext cx="844558" cy="254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车辆入场</a:t>
            </a:r>
            <a:endParaRPr lang="zh-CN" altLang="en-US" sz="1200" dirty="0">
              <a:latin typeface="+mj-ea"/>
              <a:ea typeface="+mj-ea"/>
            </a:endParaRPr>
          </a:p>
        </p:txBody>
      </p:sp>
      <p:grpSp>
        <p:nvGrpSpPr>
          <p:cNvPr id="30" name="组合 29"/>
          <p:cNvGrpSpPr>
            <a:grpSpLocks noChangeAspect="1"/>
          </p:cNvGrpSpPr>
          <p:nvPr/>
        </p:nvGrpSpPr>
        <p:grpSpPr>
          <a:xfrm>
            <a:off x="3247753" y="1426696"/>
            <a:ext cx="849171" cy="1078246"/>
            <a:chOff x="4162081" y="1380159"/>
            <a:chExt cx="1168071" cy="1436781"/>
          </a:xfrm>
        </p:grpSpPr>
        <p:pic>
          <p:nvPicPr>
            <p:cNvPr id="108" name="图片 107" descr="C:\Users\12057\Pictures\微信图片_20210112090736.jpg微信图片_20210112090736"/>
            <p:cNvPicPr>
              <a:picLocks noChangeAspect="1" noChangeArrowheads="1"/>
            </p:cNvPicPr>
            <p:nvPr/>
          </p:nvPicPr>
          <p:blipFill rotWithShape="1">
            <a:blip r:embed="rId4"/>
            <a:srcRect/>
            <a:stretch>
              <a:fillRect/>
            </a:stretch>
          </p:blipFill>
          <p:spPr>
            <a:xfrm>
              <a:off x="4162081" y="1393697"/>
              <a:ext cx="1026327" cy="124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矩形 108"/>
            <p:cNvSpPr/>
            <p:nvPr/>
          </p:nvSpPr>
          <p:spPr>
            <a:xfrm>
              <a:off x="5119501" y="1871269"/>
              <a:ext cx="58380" cy="9456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0" name="图片 109" descr="C:\Users\12057\Pictures\微信图片_20210402134519.png微信图片_20210402134519"/>
            <p:cNvPicPr>
              <a:picLocks noChangeAspect="1"/>
            </p:cNvPicPr>
            <p:nvPr/>
          </p:nvPicPr>
          <p:blipFill rotWithShape="1">
            <a:blip r:embed="rId5"/>
            <a:srcRect/>
            <a:stretch>
              <a:fillRect/>
            </a:stretch>
          </p:blipFill>
          <p:spPr bwMode="auto">
            <a:xfrm>
              <a:off x="4986879" y="1380159"/>
              <a:ext cx="343273" cy="539083"/>
            </a:xfrm>
            <a:prstGeom prst="rect">
              <a:avLst/>
            </a:prstGeom>
            <a:noFill/>
            <a:ln>
              <a:noFill/>
            </a:ln>
          </p:spPr>
        </p:pic>
      </p:grpSp>
      <p:grpSp>
        <p:nvGrpSpPr>
          <p:cNvPr id="111" name="组合 110"/>
          <p:cNvGrpSpPr>
            <a:grpSpLocks noChangeAspect="1"/>
          </p:cNvGrpSpPr>
          <p:nvPr/>
        </p:nvGrpSpPr>
        <p:grpSpPr>
          <a:xfrm>
            <a:off x="3150870" y="2716674"/>
            <a:ext cx="926784" cy="968231"/>
            <a:chOff x="3865668" y="1335693"/>
            <a:chExt cx="1464992" cy="1481247"/>
          </a:xfrm>
        </p:grpSpPr>
        <p:pic>
          <p:nvPicPr>
            <p:cNvPr id="112" name="图片 111" descr="C:\Users\12057\Pictures\微信图片_20210112090736.jpg微信图片_20210112090736"/>
            <p:cNvPicPr>
              <a:picLocks noChangeAspect="1" noChangeArrowheads="1"/>
            </p:cNvPicPr>
            <p:nvPr/>
          </p:nvPicPr>
          <p:blipFill rotWithShape="1">
            <a:blip r:embed="rId4"/>
            <a:srcRect/>
            <a:stretch>
              <a:fillRect/>
            </a:stretch>
          </p:blipFill>
          <p:spPr>
            <a:xfrm>
              <a:off x="3865668" y="1335693"/>
              <a:ext cx="1161714" cy="1405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矩形 112"/>
            <p:cNvSpPr/>
            <p:nvPr/>
          </p:nvSpPr>
          <p:spPr>
            <a:xfrm>
              <a:off x="5119501" y="1871269"/>
              <a:ext cx="58380" cy="9456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descr="C:\Users\12057\Pictures\微信图片_20210402134519.png微信图片_20210402134519"/>
            <p:cNvPicPr>
              <a:picLocks noChangeAspect="1"/>
            </p:cNvPicPr>
            <p:nvPr/>
          </p:nvPicPr>
          <p:blipFill rotWithShape="1">
            <a:blip r:embed="rId5"/>
            <a:srcRect/>
            <a:stretch>
              <a:fillRect/>
            </a:stretch>
          </p:blipFill>
          <p:spPr bwMode="auto">
            <a:xfrm>
              <a:off x="4986370" y="1380159"/>
              <a:ext cx="344290" cy="539083"/>
            </a:xfrm>
            <a:prstGeom prst="rect">
              <a:avLst/>
            </a:prstGeom>
            <a:noFill/>
            <a:ln>
              <a:noFill/>
            </a:ln>
          </p:spPr>
        </p:pic>
      </p:grpSp>
      <p:pic>
        <p:nvPicPr>
          <p:cNvPr id="119" name="图片 118" descr="C:\Users\12057\Pictures\微信图片_20210111135443.jpg微信图片_20210111135443"/>
          <p:cNvPicPr>
            <a:picLocks noChangeAspect="1"/>
          </p:cNvPicPr>
          <p:nvPr/>
        </p:nvPicPr>
        <p:blipFill rotWithShape="1">
          <a:blip r:embed="rId6"/>
          <a:srcRect/>
          <a:stretch>
            <a:fillRect/>
          </a:stretch>
        </p:blipFill>
        <p:spPr>
          <a:xfrm>
            <a:off x="3376314" y="4082845"/>
            <a:ext cx="744128" cy="557530"/>
          </a:xfrm>
          <a:prstGeom prst="rect">
            <a:avLst/>
          </a:prstGeom>
        </p:spPr>
      </p:pic>
      <p:sp>
        <p:nvSpPr>
          <p:cNvPr id="120" name="矩形 119"/>
          <p:cNvSpPr/>
          <p:nvPr/>
        </p:nvSpPr>
        <p:spPr>
          <a:xfrm>
            <a:off x="4746117" y="1416381"/>
            <a:ext cx="844558" cy="254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车辆出场</a:t>
            </a:r>
            <a:endParaRPr lang="zh-CN" altLang="en-US" sz="1200" dirty="0">
              <a:latin typeface="+mj-ea"/>
              <a:ea typeface="+mj-ea"/>
            </a:endParaRPr>
          </a:p>
        </p:txBody>
      </p:sp>
      <p:cxnSp>
        <p:nvCxnSpPr>
          <p:cNvPr id="123" name="直接连接符 122"/>
          <p:cNvCxnSpPr/>
          <p:nvPr/>
        </p:nvCxnSpPr>
        <p:spPr>
          <a:xfrm>
            <a:off x="4744201" y="2604525"/>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744202" y="1409557"/>
            <a:ext cx="0" cy="3472213"/>
          </a:xfrm>
          <a:prstGeom prst="line">
            <a:avLst/>
          </a:prstGeom>
        </p:spPr>
        <p:style>
          <a:lnRef idx="1">
            <a:schemeClr val="accent1"/>
          </a:lnRef>
          <a:fillRef idx="0">
            <a:schemeClr val="accent1"/>
          </a:fillRef>
          <a:effectRef idx="0">
            <a:schemeClr val="accent1"/>
          </a:effectRef>
          <a:fontRef idx="minor">
            <a:schemeClr val="tx1"/>
          </a:fontRef>
        </p:style>
      </p:cxnSp>
      <p:sp>
        <p:nvSpPr>
          <p:cNvPr id="125" name="下箭头 124"/>
          <p:cNvSpPr/>
          <p:nvPr/>
        </p:nvSpPr>
        <p:spPr>
          <a:xfrm>
            <a:off x="5201702" y="2520214"/>
            <a:ext cx="238539" cy="39707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p:nvPr/>
        </p:nvCxnSpPr>
        <p:spPr>
          <a:xfrm>
            <a:off x="4744201" y="3800865"/>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128" name="下箭头 127"/>
          <p:cNvSpPr/>
          <p:nvPr/>
        </p:nvSpPr>
        <p:spPr>
          <a:xfrm>
            <a:off x="5201701" y="3515957"/>
            <a:ext cx="238539" cy="537471"/>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22"/>
          <p:cNvSpPr/>
          <p:nvPr/>
        </p:nvSpPr>
        <p:spPr bwMode="auto">
          <a:xfrm>
            <a:off x="4887225" y="4169511"/>
            <a:ext cx="871537" cy="606425"/>
          </a:xfrm>
          <a:custGeom>
            <a:avLst/>
            <a:gdLst>
              <a:gd name="connsiteX0" fmla="*/ 692844 w 1331000"/>
              <a:gd name="connsiteY0" fmla="*/ 136838 h 927071"/>
              <a:gd name="connsiteX1" fmla="*/ 690462 w 1331000"/>
              <a:gd name="connsiteY1" fmla="*/ 184463 h 927071"/>
              <a:gd name="connsiteX2" fmla="*/ 497582 w 1331000"/>
              <a:gd name="connsiteY2" fmla="*/ 348769 h 927071"/>
              <a:gd name="connsiteX3" fmla="*/ 445194 w 1331000"/>
              <a:gd name="connsiteY3" fmla="*/ 344007 h 927071"/>
              <a:gd name="connsiteX4" fmla="*/ 692844 w 1331000"/>
              <a:gd name="connsiteY4" fmla="*/ 136838 h 927071"/>
              <a:gd name="connsiteX5" fmla="*/ 669540 w 1331000"/>
              <a:gd name="connsiteY5" fmla="*/ 56 h 927071"/>
              <a:gd name="connsiteX6" fmla="*/ 1062413 w 1331000"/>
              <a:gd name="connsiteY6" fmla="*/ 306585 h 927071"/>
              <a:gd name="connsiteX7" fmla="*/ 1006896 w 1331000"/>
              <a:gd name="connsiteY7" fmla="*/ 365368 h 927071"/>
              <a:gd name="connsiteX8" fmla="*/ 366816 w 1331000"/>
              <a:gd name="connsiteY8" fmla="*/ 342508 h 927071"/>
              <a:gd name="connsiteX9" fmla="*/ 245984 w 1331000"/>
              <a:gd name="connsiteY9" fmla="*/ 868288 h 927071"/>
              <a:gd name="connsiteX10" fmla="*/ 1085273 w 1331000"/>
              <a:gd name="connsiteY10" fmla="*/ 868288 h 927071"/>
              <a:gd name="connsiteX11" fmla="*/ 1118474 w 1331000"/>
              <a:gd name="connsiteY11" fmla="*/ 415781 h 927071"/>
              <a:gd name="connsiteX12" fmla="*/ 1170182 w 1331000"/>
              <a:gd name="connsiteY12" fmla="*/ 398025 h 927071"/>
              <a:gd name="connsiteX13" fmla="*/ 1144056 w 1331000"/>
              <a:gd name="connsiteY13" fmla="*/ 923805 h 927071"/>
              <a:gd name="connsiteX14" fmla="*/ 249250 w 1331000"/>
              <a:gd name="connsiteY14" fmla="*/ 927071 h 927071"/>
              <a:gd name="connsiteX15" fmla="*/ 304767 w 1331000"/>
              <a:gd name="connsiteY15" fmla="*/ 303319 h 927071"/>
              <a:gd name="connsiteX16" fmla="*/ 669540 w 1331000"/>
              <a:gd name="connsiteY16" fmla="*/ 56 h 92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1000" h="927071">
                <a:moveTo>
                  <a:pt x="692844" y="136838"/>
                </a:moveTo>
                <a:cubicBezTo>
                  <a:pt x="723800" y="153507"/>
                  <a:pt x="721418" y="170175"/>
                  <a:pt x="690462" y="184463"/>
                </a:cubicBezTo>
                <a:cubicBezTo>
                  <a:pt x="630138" y="186051"/>
                  <a:pt x="522188" y="223356"/>
                  <a:pt x="497582" y="348769"/>
                </a:cubicBezTo>
                <a:cubicBezTo>
                  <a:pt x="480119" y="370994"/>
                  <a:pt x="450750" y="383694"/>
                  <a:pt x="445194" y="344007"/>
                </a:cubicBezTo>
                <a:cubicBezTo>
                  <a:pt x="464243" y="263838"/>
                  <a:pt x="528538" y="128900"/>
                  <a:pt x="692844" y="136838"/>
                </a:cubicBezTo>
                <a:close/>
                <a:moveTo>
                  <a:pt x="669540" y="56"/>
                </a:moveTo>
                <a:cubicBezTo>
                  <a:pt x="848675" y="3295"/>
                  <a:pt x="1023224" y="146157"/>
                  <a:pt x="1062413" y="306585"/>
                </a:cubicBezTo>
                <a:cubicBezTo>
                  <a:pt x="1060236" y="375164"/>
                  <a:pt x="1051528" y="388228"/>
                  <a:pt x="1006896" y="365368"/>
                </a:cubicBezTo>
                <a:cubicBezTo>
                  <a:pt x="966619" y="44239"/>
                  <a:pt x="495267" y="-97275"/>
                  <a:pt x="366816" y="342508"/>
                </a:cubicBezTo>
                <a:cubicBezTo>
                  <a:pt x="-42487" y="403468"/>
                  <a:pt x="2144" y="781202"/>
                  <a:pt x="245984" y="868288"/>
                </a:cubicBezTo>
                <a:lnTo>
                  <a:pt x="1085273" y="868288"/>
                </a:lnTo>
                <a:cubicBezTo>
                  <a:pt x="1295367" y="809505"/>
                  <a:pt x="1316594" y="572535"/>
                  <a:pt x="1118474" y="415781"/>
                </a:cubicBezTo>
                <a:cubicBezTo>
                  <a:pt x="1129360" y="402718"/>
                  <a:pt x="1133103" y="392038"/>
                  <a:pt x="1170182" y="398025"/>
                </a:cubicBezTo>
                <a:cubicBezTo>
                  <a:pt x="1412933" y="511236"/>
                  <a:pt x="1361771" y="820391"/>
                  <a:pt x="1144056" y="923805"/>
                </a:cubicBezTo>
                <a:lnTo>
                  <a:pt x="249250" y="927071"/>
                </a:lnTo>
                <a:cubicBezTo>
                  <a:pt x="-42487" y="875908"/>
                  <a:pt x="-141548" y="347951"/>
                  <a:pt x="304767" y="303319"/>
                </a:cubicBezTo>
                <a:cubicBezTo>
                  <a:pt x="388112" y="79482"/>
                  <a:pt x="530213" y="-2463"/>
                  <a:pt x="669540" y="56"/>
                </a:cubicBezTo>
                <a:close/>
              </a:path>
            </a:pathLst>
          </a:cu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汉仪旗黑-50简" panose="00020600040101010101" pitchFamily="18" charset="-122"/>
              <a:ea typeface="汉仪旗黑-50简" panose="00020600040101010101" pitchFamily="18" charset="-122"/>
              <a:sym typeface="汉仪旗黑-50简" panose="00020600040101010101" pitchFamily="18" charset="-122"/>
            </a:endParaRPr>
          </a:p>
        </p:txBody>
      </p:sp>
      <p:sp>
        <p:nvSpPr>
          <p:cNvPr id="130" name="TextBox 129"/>
          <p:cNvSpPr txBox="1"/>
          <p:nvPr/>
        </p:nvSpPr>
        <p:spPr>
          <a:xfrm>
            <a:off x="4972156" y="4426762"/>
            <a:ext cx="697627" cy="246221"/>
          </a:xfrm>
          <a:prstGeom prst="rect">
            <a:avLst/>
          </a:prstGeom>
          <a:noFill/>
        </p:spPr>
        <p:txBody>
          <a:bodyPr wrap="none" rtlCol="0">
            <a:spAutoFit/>
          </a:bodyPr>
          <a:lstStyle/>
          <a:p>
            <a:r>
              <a:rPr lang="zh-CN" altLang="en-US" sz="1000" b="1" dirty="0">
                <a:latin typeface="+mj-ea"/>
                <a:ea typeface="+mj-ea"/>
              </a:rPr>
              <a:t>车道软件</a:t>
            </a:r>
            <a:endParaRPr lang="zh-CN" altLang="en-US" sz="1000" b="1" dirty="0">
              <a:latin typeface="+mj-ea"/>
              <a:ea typeface="+mj-ea"/>
            </a:endParaRPr>
          </a:p>
        </p:txBody>
      </p:sp>
      <p:cxnSp>
        <p:nvCxnSpPr>
          <p:cNvPr id="131" name="直接连接符 130"/>
          <p:cNvCxnSpPr/>
          <p:nvPr/>
        </p:nvCxnSpPr>
        <p:spPr>
          <a:xfrm>
            <a:off x="4744201" y="4885620"/>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4744201" y="1409557"/>
            <a:ext cx="3323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3" name="组合 132"/>
          <p:cNvGrpSpPr>
            <a:grpSpLocks noChangeAspect="1"/>
          </p:cNvGrpSpPr>
          <p:nvPr/>
        </p:nvGrpSpPr>
        <p:grpSpPr>
          <a:xfrm>
            <a:off x="4991257" y="2996411"/>
            <a:ext cx="843811" cy="393393"/>
            <a:chOff x="725450" y="1614979"/>
            <a:chExt cx="1259755" cy="587310"/>
          </a:xfrm>
        </p:grpSpPr>
        <p:pic>
          <p:nvPicPr>
            <p:cNvPr id="134"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136" name="圆角矩形标注 135"/>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矩形 139"/>
          <p:cNvSpPr/>
          <p:nvPr/>
        </p:nvSpPr>
        <p:spPr>
          <a:xfrm>
            <a:off x="5174105" y="3475153"/>
            <a:ext cx="303823" cy="694357"/>
          </a:xfrm>
          <a:prstGeom prst="rect">
            <a:avLst/>
          </a:prstGeom>
        </p:spPr>
        <p:txBody>
          <a:bodyPr vert="horz" lIns="91440" tIns="45720" rIns="91440" bIns="45720" rtlCol="0">
            <a:noAutofit/>
          </a:bodyPr>
          <a:lstStyle/>
          <a:p>
            <a:pPr algn="just">
              <a:buClr>
                <a:schemeClr val="accent2"/>
              </a:buClr>
            </a:pPr>
            <a:r>
              <a:rPr lang="zh-CN" altLang="en-US" sz="800" dirty="0" smtClean="0">
                <a:solidFill>
                  <a:schemeClr val="bg1"/>
                </a:solidFill>
                <a:latin typeface="微软雅黑" panose="020B0503020204020204" charset="-122"/>
                <a:ea typeface="微软雅黑" panose="020B0503020204020204" charset="-122"/>
              </a:rPr>
              <a:t>交易记录</a:t>
            </a:r>
            <a:endParaRPr lang="zh-CN" altLang="en-US" sz="800" dirty="0">
              <a:solidFill>
                <a:schemeClr val="bg1"/>
              </a:solidFill>
              <a:latin typeface="微软雅黑" panose="020B0503020204020204" charset="-122"/>
              <a:ea typeface="微软雅黑" panose="020B0503020204020204" charset="-122"/>
            </a:endParaRPr>
          </a:p>
        </p:txBody>
      </p:sp>
      <p:sp>
        <p:nvSpPr>
          <p:cNvPr id="147" name="矩形 146"/>
          <p:cNvSpPr/>
          <p:nvPr/>
        </p:nvSpPr>
        <p:spPr>
          <a:xfrm>
            <a:off x="7261552" y="4554584"/>
            <a:ext cx="996021" cy="282922"/>
          </a:xfrm>
          <a:prstGeom prst="rect">
            <a:avLst/>
          </a:prstGeom>
        </p:spPr>
        <p:txBody>
          <a:bodyPr vert="horz" lIns="91440" tIns="45720" rIns="91440" bIns="45720" rtlCol="0">
            <a:noAutofit/>
          </a:bodyPr>
          <a:lstStyle/>
          <a:p>
            <a:pPr algn="just">
              <a:buClr>
                <a:schemeClr val="accent2"/>
              </a:buClr>
            </a:pPr>
            <a:r>
              <a:rPr lang="zh-CN" altLang="en-US" sz="1000" b="1" dirty="0" smtClean="0">
                <a:solidFill>
                  <a:schemeClr val="tx1">
                    <a:lumMod val="85000"/>
                    <a:lumOff val="15000"/>
                  </a:schemeClr>
                </a:solidFill>
                <a:latin typeface="微软雅黑" panose="020B0503020204020204" charset="-122"/>
                <a:ea typeface="微软雅黑" panose="020B0503020204020204" charset="-122"/>
              </a:rPr>
              <a:t>车辆</a:t>
            </a:r>
            <a:r>
              <a:rPr lang="zh-CN" altLang="en-US" sz="1000" b="1" dirty="0">
                <a:solidFill>
                  <a:schemeClr val="tx1">
                    <a:lumMod val="85000"/>
                    <a:lumOff val="15000"/>
                  </a:schemeClr>
                </a:solidFill>
                <a:latin typeface="微软雅黑" panose="020B0503020204020204" charset="-122"/>
                <a:ea typeface="微软雅黑" panose="020B0503020204020204" charset="-122"/>
              </a:rPr>
              <a:t>驶</a:t>
            </a:r>
            <a:r>
              <a:rPr lang="zh-CN" altLang="en-US" sz="1000" b="1" dirty="0" smtClean="0">
                <a:solidFill>
                  <a:schemeClr val="tx1">
                    <a:lumMod val="85000"/>
                    <a:lumOff val="15000"/>
                  </a:schemeClr>
                </a:solidFill>
                <a:latin typeface="微软雅黑" panose="020B0503020204020204" charset="-122"/>
                <a:ea typeface="微软雅黑" panose="020B0503020204020204" charset="-122"/>
              </a:rPr>
              <a:t>离出口</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148" name="右箭头 147"/>
          <p:cNvSpPr/>
          <p:nvPr/>
        </p:nvSpPr>
        <p:spPr>
          <a:xfrm>
            <a:off x="5789470" y="4346491"/>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148"/>
          <p:cNvSpPr/>
          <p:nvPr/>
        </p:nvSpPr>
        <p:spPr>
          <a:xfrm>
            <a:off x="6787523" y="2675179"/>
            <a:ext cx="1470049" cy="1009645"/>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双模识别车辆身份信息，生成计费信息；</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校验黑名单，对车辆进行</a:t>
            </a: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扣费操作；</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zh-CN" altLang="en-US" sz="1000" dirty="0">
                <a:solidFill>
                  <a:schemeClr val="tx1">
                    <a:lumMod val="85000"/>
                    <a:lumOff val="15000"/>
                  </a:schemeClr>
                </a:solidFill>
                <a:latin typeface="微软雅黑" panose="020B0503020204020204" charset="-122"/>
                <a:ea typeface="微软雅黑" panose="020B0503020204020204" charset="-122"/>
              </a:rPr>
              <a:t>扣</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费结果返回车道软件</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grpSp>
        <p:nvGrpSpPr>
          <p:cNvPr id="150" name="组合 149"/>
          <p:cNvGrpSpPr>
            <a:grpSpLocks noChangeAspect="1"/>
          </p:cNvGrpSpPr>
          <p:nvPr/>
        </p:nvGrpSpPr>
        <p:grpSpPr>
          <a:xfrm>
            <a:off x="4899063" y="1865156"/>
            <a:ext cx="843811" cy="393393"/>
            <a:chOff x="725450" y="1614979"/>
            <a:chExt cx="1259755" cy="587310"/>
          </a:xfrm>
        </p:grpSpPr>
        <p:pic>
          <p:nvPicPr>
            <p:cNvPr id="151"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153" name="圆角矩形标注 152"/>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矩形 153"/>
          <p:cNvSpPr/>
          <p:nvPr/>
        </p:nvSpPr>
        <p:spPr>
          <a:xfrm>
            <a:off x="4816096" y="2308403"/>
            <a:ext cx="996021" cy="282922"/>
          </a:xfrm>
          <a:prstGeom prst="rect">
            <a:avLst/>
          </a:prstGeom>
        </p:spPr>
        <p:txBody>
          <a:bodyPr vert="horz" lIns="91440" tIns="45720" rIns="91440" bIns="45720" rtlCol="0">
            <a:noAutofit/>
          </a:bodyPr>
          <a:lstStyle/>
          <a:p>
            <a:pPr algn="just">
              <a:buClr>
                <a:schemeClr val="accent2"/>
              </a:buClr>
            </a:pPr>
            <a:r>
              <a:rPr lang="zh-CN" altLang="en-US" sz="1000" b="1" dirty="0" smtClean="0">
                <a:solidFill>
                  <a:schemeClr val="tx1">
                    <a:lumMod val="85000"/>
                    <a:lumOff val="15000"/>
                  </a:schemeClr>
                </a:solidFill>
                <a:latin typeface="微软雅黑" panose="020B0503020204020204" charset="-122"/>
                <a:ea typeface="微软雅黑" panose="020B0503020204020204" charset="-122"/>
              </a:rPr>
              <a:t>车辆驶入</a:t>
            </a:r>
            <a:r>
              <a:rPr lang="zh-CN" altLang="en-US" sz="1000" b="1" dirty="0">
                <a:solidFill>
                  <a:schemeClr val="tx1">
                    <a:lumMod val="85000"/>
                    <a:lumOff val="15000"/>
                  </a:schemeClr>
                </a:solidFill>
                <a:latin typeface="微软雅黑" panose="020B0503020204020204" charset="-122"/>
                <a:ea typeface="微软雅黑" panose="020B0503020204020204" charset="-122"/>
              </a:rPr>
              <a:t>出口</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155" name="矩形 154"/>
          <p:cNvSpPr/>
          <p:nvPr/>
        </p:nvSpPr>
        <p:spPr>
          <a:xfrm>
            <a:off x="6254333" y="1896661"/>
            <a:ext cx="703145" cy="361888"/>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p:cNvSpPr/>
          <p:nvPr/>
        </p:nvSpPr>
        <p:spPr>
          <a:xfrm>
            <a:off x="6261157" y="1940864"/>
            <a:ext cx="696321" cy="282922"/>
          </a:xfrm>
          <a:prstGeom prst="rect">
            <a:avLst/>
          </a:prstGeom>
        </p:spPr>
        <p:txBody>
          <a:bodyPr vert="horz" lIns="91440" tIns="45720" rIns="91440" bIns="45720" rtlCol="0">
            <a:noAutofit/>
          </a:bodyPr>
          <a:lstStyle/>
          <a:p>
            <a:pPr algn="ctr">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地感</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157" name="右箭头 156"/>
          <p:cNvSpPr/>
          <p:nvPr/>
        </p:nvSpPr>
        <p:spPr>
          <a:xfrm>
            <a:off x="5844900" y="1967911"/>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a:grpSpLocks noChangeAspect="1"/>
          </p:cNvGrpSpPr>
          <p:nvPr/>
        </p:nvGrpSpPr>
        <p:grpSpPr>
          <a:xfrm>
            <a:off x="6957483" y="1465431"/>
            <a:ext cx="795832" cy="1075705"/>
            <a:chOff x="4225844" y="1383544"/>
            <a:chExt cx="1094700" cy="1433396"/>
          </a:xfrm>
        </p:grpSpPr>
        <p:pic>
          <p:nvPicPr>
            <p:cNvPr id="159" name="图片 158" descr="C:\Users\12057\Pictures\微信图片_20210111135446.jpg微信图片_20210111135446"/>
            <p:cNvPicPr>
              <a:picLocks noChangeAspect="1" noChangeArrowheads="1"/>
            </p:cNvPicPr>
            <p:nvPr/>
          </p:nvPicPr>
          <p:blipFill rotWithShape="1">
            <a:blip r:embed="rId7"/>
            <a:srcRect/>
            <a:stretch>
              <a:fillRect/>
            </a:stretch>
          </p:blipFill>
          <p:spPr>
            <a:xfrm>
              <a:off x="4225844" y="1406390"/>
              <a:ext cx="952082" cy="138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 name="矩形 159"/>
            <p:cNvSpPr/>
            <p:nvPr/>
          </p:nvSpPr>
          <p:spPr>
            <a:xfrm>
              <a:off x="5119501" y="1871269"/>
              <a:ext cx="58380" cy="9456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1" name="图片 160" descr="C:\Users\12057\Pictures\微信图片_20210402134519.png微信图片_20210402134519"/>
            <p:cNvPicPr>
              <a:picLocks noChangeAspect="1"/>
            </p:cNvPicPr>
            <p:nvPr/>
          </p:nvPicPr>
          <p:blipFill rotWithShape="1">
            <a:blip r:embed="rId5"/>
            <a:srcRect/>
            <a:stretch>
              <a:fillRect/>
            </a:stretch>
          </p:blipFill>
          <p:spPr bwMode="auto">
            <a:xfrm>
              <a:off x="4977271" y="1383544"/>
              <a:ext cx="343273" cy="539083"/>
            </a:xfrm>
            <a:prstGeom prst="rect">
              <a:avLst/>
            </a:prstGeom>
            <a:noFill/>
            <a:ln>
              <a:noFill/>
            </a:ln>
          </p:spPr>
        </p:pic>
      </p:grpSp>
      <p:grpSp>
        <p:nvGrpSpPr>
          <p:cNvPr id="162" name="组合 161"/>
          <p:cNvGrpSpPr>
            <a:grpSpLocks noChangeAspect="1"/>
          </p:cNvGrpSpPr>
          <p:nvPr/>
        </p:nvGrpSpPr>
        <p:grpSpPr>
          <a:xfrm>
            <a:off x="5743121" y="2611023"/>
            <a:ext cx="819962" cy="1127140"/>
            <a:chOff x="4202260" y="1315006"/>
            <a:chExt cx="1127892" cy="1501934"/>
          </a:xfrm>
        </p:grpSpPr>
        <p:pic>
          <p:nvPicPr>
            <p:cNvPr id="163" name="图片 162" descr="C:\Users\12057\Pictures\微信图片_20210111135446.jpg微信图片_20210111135446"/>
            <p:cNvPicPr>
              <a:picLocks noChangeAspect="1" noChangeArrowheads="1"/>
            </p:cNvPicPr>
            <p:nvPr/>
          </p:nvPicPr>
          <p:blipFill rotWithShape="1">
            <a:blip r:embed="rId7"/>
            <a:srcRect/>
            <a:stretch>
              <a:fillRect/>
            </a:stretch>
          </p:blipFill>
          <p:spPr>
            <a:xfrm>
              <a:off x="4202260" y="1315006"/>
              <a:ext cx="907535" cy="143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 name="矩形 163"/>
            <p:cNvSpPr/>
            <p:nvPr/>
          </p:nvSpPr>
          <p:spPr>
            <a:xfrm>
              <a:off x="5119501" y="1871269"/>
              <a:ext cx="58380" cy="9456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5" name="图片 164" descr="C:\Users\12057\Pictures\微信图片_20210402134519.png微信图片_20210402134519"/>
            <p:cNvPicPr>
              <a:picLocks noChangeAspect="1"/>
            </p:cNvPicPr>
            <p:nvPr/>
          </p:nvPicPr>
          <p:blipFill rotWithShape="1">
            <a:blip r:embed="rId5"/>
            <a:srcRect/>
            <a:stretch>
              <a:fillRect/>
            </a:stretch>
          </p:blipFill>
          <p:spPr bwMode="auto">
            <a:xfrm>
              <a:off x="4986879" y="1380159"/>
              <a:ext cx="343273" cy="539083"/>
            </a:xfrm>
            <a:prstGeom prst="rect">
              <a:avLst/>
            </a:prstGeom>
            <a:noFill/>
            <a:ln>
              <a:noFill/>
            </a:ln>
          </p:spPr>
        </p:pic>
      </p:grpSp>
      <p:pic>
        <p:nvPicPr>
          <p:cNvPr id="166" name="图片 165" descr="C:\Users\12057\Pictures\微信图片_20210111135443.jpg微信图片_20210111135443"/>
          <p:cNvPicPr>
            <a:picLocks noChangeAspect="1"/>
          </p:cNvPicPr>
          <p:nvPr/>
        </p:nvPicPr>
        <p:blipFill rotWithShape="1">
          <a:blip r:embed="rId6"/>
          <a:srcRect/>
          <a:stretch>
            <a:fillRect/>
          </a:stretch>
        </p:blipFill>
        <p:spPr>
          <a:xfrm>
            <a:off x="6114210" y="4131670"/>
            <a:ext cx="744128" cy="557530"/>
          </a:xfrm>
          <a:prstGeom prst="rect">
            <a:avLst/>
          </a:prstGeom>
        </p:spPr>
      </p:pic>
      <p:sp>
        <p:nvSpPr>
          <p:cNvPr id="167" name="右箭头 166"/>
          <p:cNvSpPr/>
          <p:nvPr/>
        </p:nvSpPr>
        <p:spPr>
          <a:xfrm>
            <a:off x="6933822" y="4318278"/>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8" name="Picture 3" descr="C:\Users\Genvo\Desktop\u=3616979576,2781313726&amp;fm=26&amp;gp=0.png"/>
          <p:cNvPicPr>
            <a:picLocks noChangeAspect="1" noChangeArrowheads="1"/>
          </p:cNvPicPr>
          <p:nvPr/>
        </p:nvPicPr>
        <p:blipFill>
          <a:blip r:embed="rId1" cstate="print"/>
          <a:srcRect/>
          <a:stretch>
            <a:fillRect/>
          </a:stretch>
        </p:blipFill>
        <p:spPr bwMode="auto">
          <a:xfrm>
            <a:off x="7291540" y="4146674"/>
            <a:ext cx="845510" cy="430075"/>
          </a:xfrm>
          <a:prstGeom prst="rect">
            <a:avLst/>
          </a:prstGeom>
          <a:noFill/>
          <a:extLst>
            <a:ext uri="{909E8E84-426E-40DD-AFC4-6F175D3DCCD1}">
              <a14:hiddenFill xmlns:a14="http://schemas.microsoft.com/office/drawing/2010/main">
                <a:solidFill>
                  <a:srgbClr val="FFFFFF"/>
                </a:solidFill>
              </a14:hiddenFill>
            </a:ext>
          </a:extLst>
        </p:spPr>
      </p:pic>
      <p:sp>
        <p:nvSpPr>
          <p:cNvPr id="170" name="矩形 169"/>
          <p:cNvSpPr/>
          <p:nvPr/>
        </p:nvSpPr>
        <p:spPr>
          <a:xfrm>
            <a:off x="5506886" y="3850286"/>
            <a:ext cx="2618489" cy="275562"/>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a:solidFill>
                  <a:schemeClr val="tx1">
                    <a:lumMod val="85000"/>
                    <a:lumOff val="15000"/>
                  </a:schemeClr>
                </a:solidFill>
                <a:latin typeface="微软雅黑" panose="020B0503020204020204" charset="-122"/>
                <a:ea typeface="微软雅黑" panose="020B0503020204020204" charset="-122"/>
              </a:rPr>
              <a:t>扣</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费成功，生成出场交易记录，抬杆放行</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4"/>
          <p:cNvSpPr>
            <a:spLocks noChangeArrowheads="1"/>
          </p:cNvSpPr>
          <p:nvPr/>
        </p:nvSpPr>
        <p:spPr bwMode="auto">
          <a:xfrm>
            <a:off x="931862" y="2894013"/>
            <a:ext cx="3699436" cy="14366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文本占位符 1"/>
          <p:cNvSpPr>
            <a:spLocks noGrp="1"/>
          </p:cNvSpPr>
          <p:nvPr>
            <p:ph type="body" sz="quarter" idx="10"/>
          </p:nvPr>
        </p:nvSpPr>
        <p:spPr/>
        <p:txBody>
          <a:bodyPr/>
          <a:lstStyle/>
          <a:p>
            <a:r>
              <a:rPr lang="zh-CN" altLang="en-US" dirty="0"/>
              <a:t>智慧停车</a:t>
            </a:r>
            <a:r>
              <a:rPr lang="en-US" altLang="zh-CN" dirty="0"/>
              <a:t>——</a:t>
            </a:r>
            <a:r>
              <a:rPr lang="zh-CN" altLang="en-US" dirty="0" smtClean="0"/>
              <a:t>方案核心</a:t>
            </a:r>
            <a:endParaRPr lang="zh-CN" altLang="en-US" dirty="0"/>
          </a:p>
        </p:txBody>
      </p:sp>
      <p:sp>
        <p:nvSpPr>
          <p:cNvPr id="23" name="文本占位符 5"/>
          <p:cNvSpPr>
            <a:spLocks noGrp="1"/>
          </p:cNvSpPr>
          <p:nvPr>
            <p:ph type="body" sz="quarter" idx="11"/>
          </p:nvPr>
        </p:nvSpPr>
        <p:spPr>
          <a:xfrm>
            <a:off x="359822" y="791871"/>
            <a:ext cx="3262286"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为停车系统赋能</a:t>
            </a:r>
            <a:endParaRPr lang="zh-CN" altLang="en-US" sz="1500" b="1" dirty="0"/>
          </a:p>
        </p:txBody>
      </p:sp>
      <p:sp>
        <p:nvSpPr>
          <p:cNvPr id="74" name="Rectangle 2"/>
          <p:cNvSpPr>
            <a:spLocks noChangeArrowheads="1"/>
          </p:cNvSpPr>
          <p:nvPr/>
        </p:nvSpPr>
        <p:spPr bwMode="auto">
          <a:xfrm>
            <a:off x="931862" y="1465263"/>
            <a:ext cx="3699436" cy="1430337"/>
          </a:xfrm>
          <a:prstGeom prst="rect">
            <a:avLst/>
          </a:prstGeom>
          <a:solidFill>
            <a:srgbClr val="D0A475"/>
          </a:solidFill>
          <a:ln>
            <a:noFill/>
          </a:ln>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6" name="Rectangle 4"/>
          <p:cNvSpPr>
            <a:spLocks noChangeArrowheads="1"/>
          </p:cNvSpPr>
          <p:nvPr/>
        </p:nvSpPr>
        <p:spPr bwMode="auto">
          <a:xfrm>
            <a:off x="4631298" y="1465263"/>
            <a:ext cx="3699436" cy="14366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79" name="Group 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9674" y="1882477"/>
            <a:ext cx="492126" cy="59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矩形 28"/>
          <p:cNvSpPr>
            <a:spLocks noChangeArrowheads="1"/>
          </p:cNvSpPr>
          <p:nvPr/>
        </p:nvSpPr>
        <p:spPr bwMode="auto">
          <a:xfrm>
            <a:off x="2016124" y="2001838"/>
            <a:ext cx="2346326" cy="66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可</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结合各类停车场运营管理现状和需求，提供定制化的</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停车升级方案，以实现用最优的成本达到最佳的使用效果。</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2" name="TextBox 13"/>
          <p:cNvSpPr txBox="1">
            <a:spLocks noChangeArrowheads="1"/>
          </p:cNvSpPr>
          <p:nvPr/>
        </p:nvSpPr>
        <p:spPr bwMode="auto">
          <a:xfrm>
            <a:off x="2016124" y="1728788"/>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提供定制化的</a:t>
            </a:r>
            <a:r>
              <a:rPr lang="en-US" altLang="zh-CN" sz="1200" b="1"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停车场升级方案</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2" name="Rectangle 2"/>
          <p:cNvSpPr>
            <a:spLocks noChangeArrowheads="1"/>
          </p:cNvSpPr>
          <p:nvPr/>
        </p:nvSpPr>
        <p:spPr bwMode="auto">
          <a:xfrm>
            <a:off x="4631298" y="2900364"/>
            <a:ext cx="3699436" cy="1430337"/>
          </a:xfrm>
          <a:prstGeom prst="rect">
            <a:avLst/>
          </a:prstGeom>
          <a:solidFill>
            <a:srgbClr val="D0A475"/>
          </a:solidFill>
          <a:ln>
            <a:noFill/>
          </a:ln>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4" name="矩形 28"/>
          <p:cNvSpPr>
            <a:spLocks noChangeArrowheads="1"/>
          </p:cNvSpPr>
          <p:nvPr/>
        </p:nvSpPr>
        <p:spPr bwMode="auto">
          <a:xfrm>
            <a:off x="5715560" y="3328989"/>
            <a:ext cx="234632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全程</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专人服务跟踪，提供技术咨询、实施建议、设备安装调试</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指导、</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远程技术支持、产品售后与维保等各项服务，为项目落地全面保驾护航。</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5" name="TextBox 13"/>
          <p:cNvSpPr txBox="1">
            <a:spLocks noChangeArrowheads="1"/>
          </p:cNvSpPr>
          <p:nvPr/>
        </p:nvSpPr>
        <p:spPr bwMode="auto">
          <a:xfrm>
            <a:off x="5715560" y="3094039"/>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提供一站式的售后服务</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8" name="Oval 6"/>
          <p:cNvSpPr>
            <a:spLocks noChangeArrowheads="1"/>
          </p:cNvSpPr>
          <p:nvPr/>
        </p:nvSpPr>
        <p:spPr bwMode="auto">
          <a:xfrm>
            <a:off x="4162424" y="2559844"/>
            <a:ext cx="758825" cy="763588"/>
          </a:xfrm>
          <a:prstGeom prst="ellipse">
            <a:avLst/>
          </a:prstGeom>
          <a:solidFill>
            <a:schemeClr val="bg1"/>
          </a:solidFill>
          <a:ln w="28575">
            <a:solidFill>
              <a:schemeClr val="bg1"/>
            </a:solidFill>
            <a:round/>
          </a:ln>
        </p:spPr>
        <p:txBody>
          <a:bodyPr anchor="ctr"/>
          <a:lstStyle/>
          <a:p>
            <a:pPr algn="ctr">
              <a:buFont typeface="Arial" panose="020B0604020202020204" pitchFamily="34" charset="0"/>
              <a:buNone/>
            </a:pPr>
            <a:endParaRPr lang="en-US" altLang="zh-CN" sz="8800">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80" name="组合 2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2450" y="2766218"/>
            <a:ext cx="35401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矩形 28"/>
          <p:cNvSpPr>
            <a:spLocks noChangeArrowheads="1"/>
          </p:cNvSpPr>
          <p:nvPr/>
        </p:nvSpPr>
        <p:spPr bwMode="auto">
          <a:xfrm>
            <a:off x="5715560" y="2008188"/>
            <a:ext cx="2346326" cy="66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基于</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在</a:t>
            </a:r>
            <a:r>
              <a:rPr lang="en-US" altLang="zh-CN" sz="1000"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领域的</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技术沉淀和硬件实力</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，提供</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高性能的</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智慧停车系统设备，支撑停车场简单快速实现</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智慧停车</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服务。</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8" name="TextBox 13"/>
          <p:cNvSpPr txBox="1">
            <a:spLocks noChangeArrowheads="1"/>
          </p:cNvSpPr>
          <p:nvPr/>
        </p:nvSpPr>
        <p:spPr bwMode="auto">
          <a:xfrm>
            <a:off x="5715560" y="1728788"/>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提供高性能的</a:t>
            </a:r>
            <a:r>
              <a:rPr lang="en-US" altLang="zh-CN" sz="1200" b="1"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停车系统设备</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110" name="组合 109"/>
          <p:cNvGrpSpPr>
            <a:grpSpLocks noChangeAspect="1"/>
          </p:cNvGrpSpPr>
          <p:nvPr/>
        </p:nvGrpSpPr>
        <p:grpSpPr>
          <a:xfrm>
            <a:off x="4962762" y="1897974"/>
            <a:ext cx="432999" cy="599664"/>
            <a:chOff x="2409825" y="1923725"/>
            <a:chExt cx="1114425" cy="1543375"/>
          </a:xfrm>
        </p:grpSpPr>
        <p:sp>
          <p:nvSpPr>
            <p:cNvPr id="111" name="圆角矩形 110"/>
            <p:cNvSpPr/>
            <p:nvPr/>
          </p:nvSpPr>
          <p:spPr>
            <a:xfrm>
              <a:off x="2409825" y="1923725"/>
              <a:ext cx="1114425" cy="154337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a:spLocks noChangeAspect="1"/>
            </p:cNvSpPr>
            <p:nvPr/>
          </p:nvSpPr>
          <p:spPr>
            <a:xfrm>
              <a:off x="2508877" y="2059749"/>
              <a:ext cx="935370" cy="12954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Picture 2" descr="C:\Users\Genvo\Desktop\QQ截图20210310094043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0337" y="2633879"/>
              <a:ext cx="512450" cy="123066"/>
            </a:xfrm>
            <a:prstGeom prst="rect">
              <a:avLst/>
            </a:prstGeom>
            <a:noFill/>
            <a:extLst>
              <a:ext uri="{909E8E84-426E-40DD-AFC4-6F175D3DCCD1}">
                <a14:hiddenFill xmlns:a14="http://schemas.microsoft.com/office/drawing/2010/main">
                  <a:solidFill>
                    <a:srgbClr val="FFFFFF"/>
                  </a:solidFill>
                </a14:hiddenFill>
              </a:ext>
            </a:extLst>
          </p:spPr>
        </p:pic>
      </p:grpSp>
      <p:pic>
        <p:nvPicPr>
          <p:cNvPr id="114" name="图片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1749" y="3429000"/>
            <a:ext cx="395474" cy="39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矩形 28"/>
          <p:cNvSpPr>
            <a:spLocks noChangeArrowheads="1"/>
          </p:cNvSpPr>
          <p:nvPr/>
        </p:nvSpPr>
        <p:spPr bwMode="auto">
          <a:xfrm>
            <a:off x="2016124" y="3348039"/>
            <a:ext cx="234632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与</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全国</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运营</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商有良好的沟通合作关系</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，可为停车场系统集成商提供与</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结算系统的接口对接服务，从而实现</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支付。</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6" name="TextBox 13"/>
          <p:cNvSpPr txBox="1">
            <a:spLocks noChangeArrowheads="1"/>
          </p:cNvSpPr>
          <p:nvPr/>
        </p:nvSpPr>
        <p:spPr bwMode="auto">
          <a:xfrm>
            <a:off x="2016124" y="3094039"/>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提供与</a:t>
            </a:r>
            <a:r>
              <a:rPr lang="en-US" altLang="zh-CN" sz="1200" b="1"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运营商的对接服务</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117" name="图片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09675" y="3358569"/>
            <a:ext cx="442750" cy="442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路内停车</a:t>
            </a:r>
            <a:r>
              <a:rPr kumimoji="1" lang="en-US" altLang="zh-CN" dirty="0" smtClean="0"/>
              <a:t>——</a:t>
            </a:r>
            <a:r>
              <a:rPr kumimoji="1" lang="zh-CN" altLang="en-US" dirty="0" smtClean="0"/>
              <a:t>解决</a:t>
            </a:r>
            <a:r>
              <a:rPr kumimoji="1" lang="zh-CN" altLang="en-US" dirty="0"/>
              <a:t>方案</a:t>
            </a:r>
            <a:endParaRPr kumimoji="1" lang="zh-CN" altLang="en-US" dirty="0"/>
          </a:p>
        </p:txBody>
      </p:sp>
      <p:sp>
        <p:nvSpPr>
          <p:cNvPr id="3" name="文本占位符 5"/>
          <p:cNvSpPr>
            <a:spLocks noGrp="1"/>
          </p:cNvSpPr>
          <p:nvPr>
            <p:ph type="body" sz="quarter" idx="11"/>
          </p:nvPr>
        </p:nvSpPr>
        <p:spPr>
          <a:xfrm>
            <a:off x="359822" y="791871"/>
            <a:ext cx="4955662" cy="339725"/>
          </a:xfrm>
        </p:spPr>
        <p:txBody>
          <a:bodyPr vert="horz" lIns="91440" tIns="45720" rIns="91440" bIns="45720" rtlCol="0">
            <a:noAutofit/>
          </a:bodyPr>
          <a:lstStyle/>
          <a:p>
            <a:pPr>
              <a:buFont typeface="Wingdings" panose="05000000000000000000" pitchFamily="2" charset="2"/>
              <a:buChar char="n"/>
            </a:pPr>
            <a:r>
              <a:rPr lang="zh-CN" altLang="en-US" sz="1500" b="1" dirty="0"/>
              <a:t>融合“</a:t>
            </a:r>
            <a:r>
              <a:rPr lang="en-US" altLang="zh-CN" sz="1500" b="1" dirty="0" smtClean="0"/>
              <a:t>ETC+AI</a:t>
            </a:r>
            <a:r>
              <a:rPr lang="zh-CN" altLang="en-US" sz="1500" b="1" dirty="0"/>
              <a:t>视频”技术的新一代路边停车解决方案</a:t>
            </a:r>
            <a:endParaRPr lang="zh-CN" altLang="en-US" sz="1500" b="1" dirty="0"/>
          </a:p>
        </p:txBody>
      </p:sp>
      <p:pic>
        <p:nvPicPr>
          <p:cNvPr id="41" name="图片 40" descr="C:\Users\12057\Pictures\微信图片_20210402142655.jpg微信图片_20210402142655"/>
          <p:cNvPicPr>
            <a:picLocks noChangeAspect="1"/>
          </p:cNvPicPr>
          <p:nvPr/>
        </p:nvPicPr>
        <p:blipFill rotWithShape="1">
          <a:blip r:embed="rId1"/>
          <a:srcRect/>
          <a:stretch>
            <a:fillRect/>
          </a:stretch>
        </p:blipFill>
        <p:spPr>
          <a:xfrm>
            <a:off x="495669" y="1343677"/>
            <a:ext cx="5067300" cy="3355461"/>
          </a:xfrm>
          <a:prstGeom prst="rect">
            <a:avLst/>
          </a:prstGeom>
        </p:spPr>
      </p:pic>
      <p:pic>
        <p:nvPicPr>
          <p:cNvPr id="42" name="图片 41"/>
          <p:cNvPicPr>
            <a:picLocks noChangeAspect="1"/>
          </p:cNvPicPr>
          <p:nvPr/>
        </p:nvPicPr>
        <p:blipFill rotWithShape="1">
          <a:blip r:embed="rId2" cstate="print">
            <a:extLst>
              <a:ext uri="{28A0092B-C50C-407E-A947-70E740481C1C}">
                <a14:useLocalDpi xmlns:a14="http://schemas.microsoft.com/office/drawing/2010/main" val="0"/>
              </a:ext>
            </a:extLst>
          </a:blip>
          <a:srcRect l="26271" r="17152"/>
          <a:stretch>
            <a:fillRect/>
          </a:stretch>
        </p:blipFill>
        <p:spPr>
          <a:xfrm>
            <a:off x="3718607" y="2927442"/>
            <a:ext cx="196092" cy="622080"/>
          </a:xfrm>
          <a:prstGeom prst="rect">
            <a:avLst/>
          </a:prstGeom>
        </p:spPr>
      </p:pic>
      <p:sp>
        <p:nvSpPr>
          <p:cNvPr id="43" name="矩形 42"/>
          <p:cNvSpPr/>
          <p:nvPr/>
        </p:nvSpPr>
        <p:spPr>
          <a:xfrm>
            <a:off x="1108198" y="4319781"/>
            <a:ext cx="1376868" cy="267196"/>
          </a:xfrm>
          <a:prstGeom prst="rect">
            <a:avLst/>
          </a:prstGeom>
          <a:noFill/>
          <a:ln>
            <a:solidFill>
              <a:srgbClr val="B3E7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4" name="矩形 43"/>
          <p:cNvSpPr/>
          <p:nvPr/>
        </p:nvSpPr>
        <p:spPr>
          <a:xfrm>
            <a:off x="1113727" y="4316916"/>
            <a:ext cx="1460014" cy="276999"/>
          </a:xfrm>
          <a:prstGeom prst="rect">
            <a:avLst/>
          </a:prstGeom>
        </p:spPr>
        <p:txBody>
          <a:bodyPr wrap="square">
            <a:spAutoFit/>
          </a:bodyPr>
          <a:lstStyle/>
          <a:p>
            <a:r>
              <a:rPr lang="zh-CN" altLang="en-US" sz="1200" b="1" dirty="0">
                <a:solidFill>
                  <a:srgbClr val="B3E7D9"/>
                </a:solidFill>
                <a:latin typeface="微软雅黑" panose="020B0503020204020204" charset="-122"/>
                <a:ea typeface="微软雅黑" panose="020B0503020204020204" charset="-122"/>
              </a:rPr>
              <a:t>视频车牌识别区域</a:t>
            </a:r>
            <a:endParaRPr lang="zh-CN" altLang="en-US" sz="1200" b="1" dirty="0">
              <a:solidFill>
                <a:srgbClr val="B3E7D9"/>
              </a:solidFill>
              <a:latin typeface="微软雅黑" panose="020B0503020204020204" charset="-122"/>
              <a:ea typeface="微软雅黑" panose="020B0503020204020204" charset="-122"/>
            </a:endParaRPr>
          </a:p>
        </p:txBody>
      </p:sp>
      <p:sp>
        <p:nvSpPr>
          <p:cNvPr id="45" name="矩形 44"/>
          <p:cNvSpPr/>
          <p:nvPr/>
        </p:nvSpPr>
        <p:spPr>
          <a:xfrm>
            <a:off x="573083" y="4319781"/>
            <a:ext cx="535115" cy="267196"/>
          </a:xfrm>
          <a:prstGeom prst="rect">
            <a:avLst/>
          </a:prstGeom>
          <a:solidFill>
            <a:srgbClr val="B3E7D9"/>
          </a:solidFill>
          <a:ln>
            <a:solidFill>
              <a:srgbClr val="B3E7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6" name="矩形 45"/>
          <p:cNvSpPr/>
          <p:nvPr/>
        </p:nvSpPr>
        <p:spPr>
          <a:xfrm>
            <a:off x="1108198" y="3942123"/>
            <a:ext cx="1376867" cy="267195"/>
          </a:xfrm>
          <a:prstGeom prst="rect">
            <a:avLst/>
          </a:prstGeom>
          <a:noFill/>
          <a:ln>
            <a:solidFill>
              <a:srgbClr val="D4A47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7" name="矩形 46"/>
          <p:cNvSpPr/>
          <p:nvPr/>
        </p:nvSpPr>
        <p:spPr>
          <a:xfrm>
            <a:off x="1113726" y="3951958"/>
            <a:ext cx="1242347" cy="276999"/>
          </a:xfrm>
          <a:prstGeom prst="rect">
            <a:avLst/>
          </a:prstGeom>
        </p:spPr>
        <p:txBody>
          <a:bodyPr wrap="square">
            <a:spAutoFit/>
          </a:bodyPr>
          <a:lstStyle/>
          <a:p>
            <a:r>
              <a:rPr lang="en-US" altLang="zh-CN" sz="1200" b="1" dirty="0">
                <a:solidFill>
                  <a:srgbClr val="D4A470">
                    <a:alpha val="50000"/>
                  </a:srgbClr>
                </a:solidFill>
                <a:latin typeface="微软雅黑" panose="020B0503020204020204" charset="-122"/>
                <a:ea typeface="微软雅黑" panose="020B0503020204020204" charset="-122"/>
              </a:rPr>
              <a:t>ETC</a:t>
            </a:r>
            <a:r>
              <a:rPr lang="zh-CN" altLang="en-US" sz="1200" b="1" dirty="0">
                <a:solidFill>
                  <a:srgbClr val="D4A470">
                    <a:alpha val="50000"/>
                  </a:srgbClr>
                </a:solidFill>
                <a:latin typeface="微软雅黑" panose="020B0503020204020204" charset="-122"/>
                <a:ea typeface="微软雅黑" panose="020B0503020204020204" charset="-122"/>
              </a:rPr>
              <a:t>识别区域</a:t>
            </a:r>
            <a:endParaRPr lang="zh-CN" altLang="en-US" sz="1200" b="1" dirty="0">
              <a:solidFill>
                <a:srgbClr val="D4A470">
                  <a:alpha val="50000"/>
                </a:srgbClr>
              </a:solidFill>
              <a:latin typeface="微软雅黑" panose="020B0503020204020204" charset="-122"/>
              <a:ea typeface="微软雅黑" panose="020B0503020204020204" charset="-122"/>
            </a:endParaRPr>
          </a:p>
        </p:txBody>
      </p:sp>
      <p:sp>
        <p:nvSpPr>
          <p:cNvPr id="48" name="矩形 47"/>
          <p:cNvSpPr/>
          <p:nvPr/>
        </p:nvSpPr>
        <p:spPr>
          <a:xfrm>
            <a:off x="573083" y="3942123"/>
            <a:ext cx="535115" cy="267196"/>
          </a:xfrm>
          <a:prstGeom prst="rect">
            <a:avLst/>
          </a:prstGeom>
          <a:solidFill>
            <a:srgbClr val="D4A470">
              <a:alpha val="40000"/>
            </a:srgbClr>
          </a:solidFill>
          <a:ln>
            <a:solidFill>
              <a:srgbClr val="EEDC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矩形 49"/>
          <p:cNvSpPr/>
          <p:nvPr/>
        </p:nvSpPr>
        <p:spPr>
          <a:xfrm>
            <a:off x="5563126" y="1419361"/>
            <a:ext cx="3162939" cy="3203941"/>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51" name="矩形 50"/>
          <p:cNvSpPr/>
          <p:nvPr/>
        </p:nvSpPr>
        <p:spPr>
          <a:xfrm>
            <a:off x="5830375" y="1545709"/>
            <a:ext cx="2658531" cy="1444691"/>
          </a:xfrm>
          <a:prstGeom prst="rect">
            <a:avLst/>
          </a:prstGeom>
        </p:spPr>
        <p:txBody>
          <a:bodyPr wrap="square">
            <a:spAutoFit/>
          </a:bodyPr>
          <a:lstStyle/>
          <a:p>
            <a:pPr algn="just">
              <a:lnSpc>
                <a:spcPct val="150000"/>
              </a:lnSpc>
            </a:pPr>
            <a:r>
              <a:rPr lang="zh-CN" altLang="en-US" sz="1200" dirty="0" smtClean="0">
                <a:latin typeface="微软雅黑" panose="020B0503020204020204" charset="-122"/>
                <a:ea typeface="微软雅黑" panose="020B0503020204020204" charset="-122"/>
              </a:rPr>
              <a:t>准确</a:t>
            </a:r>
            <a:r>
              <a:rPr lang="zh-CN" altLang="en-US" sz="1200" dirty="0">
                <a:latin typeface="微软雅黑" panose="020B0503020204020204" charset="-122"/>
                <a:ea typeface="微软雅黑" panose="020B0503020204020204" charset="-122"/>
              </a:rPr>
              <a:t>识别泊位占用状态、停放时间和车辆身份，并将数据及时上传至停车管理云平台，当车辆离场时，云平台根据初始信息计算停车费并从车主</a:t>
            </a:r>
            <a:r>
              <a:rPr lang="en-US" altLang="zh-CN" sz="1200" dirty="0">
                <a:latin typeface="微软雅黑" panose="020B0503020204020204" charset="-122"/>
                <a:ea typeface="微软雅黑" panose="020B0503020204020204" charset="-122"/>
              </a:rPr>
              <a:t>ETC</a:t>
            </a:r>
            <a:r>
              <a:rPr lang="zh-CN" altLang="en-US" sz="1200" dirty="0">
                <a:latin typeface="微软雅黑" panose="020B0503020204020204" charset="-122"/>
                <a:ea typeface="微软雅黑" panose="020B0503020204020204" charset="-122"/>
              </a:rPr>
              <a:t>关联账户中自动完成扣费。</a:t>
            </a:r>
            <a:endParaRPr lang="zh-CN" altLang="en-US" sz="1200" dirty="0">
              <a:latin typeface="微软雅黑" panose="020B0503020204020204" charset="-122"/>
              <a:ea typeface="微软雅黑" panose="020B0503020204020204" charset="-122"/>
            </a:endParaRPr>
          </a:p>
        </p:txBody>
      </p:sp>
      <p:sp>
        <p:nvSpPr>
          <p:cNvPr id="52" name="矩形: 圆角 24"/>
          <p:cNvSpPr/>
          <p:nvPr/>
        </p:nvSpPr>
        <p:spPr>
          <a:xfrm>
            <a:off x="5898232" y="3930566"/>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53" name="矩形: 圆角 25"/>
          <p:cNvSpPr/>
          <p:nvPr/>
        </p:nvSpPr>
        <p:spPr>
          <a:xfrm>
            <a:off x="7213960" y="3285325"/>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54" name="矩形: 圆角 26"/>
          <p:cNvSpPr/>
          <p:nvPr/>
        </p:nvSpPr>
        <p:spPr>
          <a:xfrm>
            <a:off x="7213960" y="3920902"/>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55" name="矩形: 圆角 27"/>
          <p:cNvSpPr/>
          <p:nvPr/>
        </p:nvSpPr>
        <p:spPr>
          <a:xfrm>
            <a:off x="5898232" y="3285325"/>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56" name="矩形 55"/>
          <p:cNvSpPr/>
          <p:nvPr/>
        </p:nvSpPr>
        <p:spPr>
          <a:xfrm>
            <a:off x="5898231" y="3385671"/>
            <a:ext cx="1176445" cy="276999"/>
          </a:xfrm>
          <a:prstGeom prst="rect">
            <a:avLst/>
          </a:prstGeom>
        </p:spPr>
        <p:txBody>
          <a:bodyPr wrap="square" anchor="ctr" anchorCtr="0">
            <a:spAutoFit/>
          </a:bodyPr>
          <a:lstStyle/>
          <a:p>
            <a:pPr algn="ctr"/>
            <a:r>
              <a:rPr lang="en-US" altLang="zh-CN" sz="1200" b="1" dirty="0">
                <a:solidFill>
                  <a:schemeClr val="bg1"/>
                </a:solidFill>
                <a:latin typeface="微软雅黑" panose="020B0503020204020204" charset="-122"/>
                <a:ea typeface="微软雅黑" panose="020B0503020204020204" charset="-122"/>
              </a:rPr>
              <a:t>ETC</a:t>
            </a:r>
            <a:r>
              <a:rPr lang="zh-CN" altLang="en-US" sz="1200" b="1" dirty="0">
                <a:solidFill>
                  <a:schemeClr val="bg1"/>
                </a:solidFill>
                <a:latin typeface="微软雅黑" panose="020B0503020204020204" charset="-122"/>
                <a:ea typeface="微软雅黑" panose="020B0503020204020204" charset="-122"/>
              </a:rPr>
              <a:t>自动扣费</a:t>
            </a:r>
            <a:endParaRPr lang="zh-CN" altLang="en-US" sz="1200" b="1" dirty="0">
              <a:solidFill>
                <a:schemeClr val="bg1"/>
              </a:solidFill>
              <a:latin typeface="微软雅黑" panose="020B0503020204020204" charset="-122"/>
              <a:ea typeface="微软雅黑" panose="020B0503020204020204" charset="-122"/>
            </a:endParaRPr>
          </a:p>
        </p:txBody>
      </p:sp>
      <p:sp>
        <p:nvSpPr>
          <p:cNvPr id="57" name="矩形 56"/>
          <p:cNvSpPr/>
          <p:nvPr/>
        </p:nvSpPr>
        <p:spPr>
          <a:xfrm>
            <a:off x="5898231" y="4030913"/>
            <a:ext cx="1176445" cy="276999"/>
          </a:xfrm>
          <a:prstGeom prst="rect">
            <a:avLst/>
          </a:prstGeom>
        </p:spPr>
        <p:txBody>
          <a:bodyPr wrap="square" anchor="ctr" anchorCtr="0">
            <a:spAutoFit/>
          </a:bodyPr>
          <a:lstStyle/>
          <a:p>
            <a:pPr algn="ctr"/>
            <a:r>
              <a:rPr lang="zh-CN" altLang="en-US" sz="1200" b="1">
                <a:solidFill>
                  <a:schemeClr val="bg1"/>
                </a:solidFill>
                <a:latin typeface="微软雅黑" panose="020B0503020204020204" charset="-122"/>
                <a:ea typeface="微软雅黑" panose="020B0503020204020204" charset="-122"/>
              </a:rPr>
              <a:t>无感支付</a:t>
            </a:r>
            <a:endParaRPr lang="zh-CN" altLang="en-US" sz="1200" b="1">
              <a:solidFill>
                <a:schemeClr val="bg1"/>
              </a:solidFill>
              <a:latin typeface="微软雅黑" panose="020B0503020204020204" charset="-122"/>
              <a:ea typeface="微软雅黑" panose="020B0503020204020204" charset="-122"/>
            </a:endParaRPr>
          </a:p>
        </p:txBody>
      </p:sp>
      <p:sp>
        <p:nvSpPr>
          <p:cNvPr id="58" name="矩形 57"/>
          <p:cNvSpPr/>
          <p:nvPr/>
        </p:nvSpPr>
        <p:spPr>
          <a:xfrm>
            <a:off x="7213959" y="3385671"/>
            <a:ext cx="1176445" cy="276999"/>
          </a:xfrm>
          <a:prstGeom prst="rect">
            <a:avLst/>
          </a:prstGeom>
        </p:spPr>
        <p:txBody>
          <a:bodyPr wrap="square" anchor="ctr" anchorCtr="0">
            <a:spAutoFit/>
          </a:bodyPr>
          <a:lstStyle/>
          <a:p>
            <a:pPr algn="ctr"/>
            <a:r>
              <a:rPr lang="zh-CN" altLang="en-US" sz="1200" b="1">
                <a:solidFill>
                  <a:schemeClr val="bg1"/>
                </a:solidFill>
                <a:latin typeface="微软雅黑" panose="020B0503020204020204" charset="-122"/>
                <a:ea typeface="微软雅黑" panose="020B0503020204020204" charset="-122"/>
              </a:rPr>
              <a:t>精准检测识别</a:t>
            </a:r>
            <a:endParaRPr lang="zh-CN" altLang="en-US" sz="1200" b="1">
              <a:solidFill>
                <a:schemeClr val="bg1"/>
              </a:solidFill>
              <a:latin typeface="微软雅黑" panose="020B0503020204020204" charset="-122"/>
              <a:ea typeface="微软雅黑" panose="020B0503020204020204" charset="-122"/>
            </a:endParaRPr>
          </a:p>
        </p:txBody>
      </p:sp>
      <p:sp>
        <p:nvSpPr>
          <p:cNvPr id="59" name="矩形 58"/>
          <p:cNvSpPr/>
          <p:nvPr/>
        </p:nvSpPr>
        <p:spPr>
          <a:xfrm>
            <a:off x="7213959" y="4021249"/>
            <a:ext cx="1176445" cy="276999"/>
          </a:xfrm>
          <a:prstGeom prst="rect">
            <a:avLst/>
          </a:prstGeom>
        </p:spPr>
        <p:txBody>
          <a:bodyPr wrap="square" anchor="ctr" anchorCtr="0">
            <a:spAutoFit/>
          </a:bodyPr>
          <a:lstStyle/>
          <a:p>
            <a:pPr algn="ctr"/>
            <a:r>
              <a:rPr lang="zh-CN" altLang="en-US" sz="1200" b="1">
                <a:solidFill>
                  <a:schemeClr val="bg1"/>
                </a:solidFill>
                <a:latin typeface="微软雅黑" panose="020B0503020204020204" charset="-122"/>
                <a:ea typeface="微软雅黑" panose="020B0503020204020204" charset="-122"/>
              </a:rPr>
              <a:t>无人值守</a:t>
            </a:r>
            <a:endParaRPr lang="zh-CN" altLang="en-US" sz="1200" b="1">
              <a:solidFill>
                <a:schemeClr val="bg1"/>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路内停车</a:t>
            </a:r>
            <a:r>
              <a:rPr kumimoji="1" lang="en-US" altLang="zh-CN" dirty="0"/>
              <a:t>——</a:t>
            </a:r>
            <a:r>
              <a:rPr lang="zh-CN" altLang="en-US" dirty="0" smtClean="0"/>
              <a:t>系统架构</a:t>
            </a:r>
            <a:endParaRPr lang="zh-CN" altLang="en-US" dirty="0"/>
          </a:p>
        </p:txBody>
      </p:sp>
      <p:sp>
        <p:nvSpPr>
          <p:cNvPr id="23" name="文本占位符 5"/>
          <p:cNvSpPr>
            <a:spLocks noGrp="1"/>
          </p:cNvSpPr>
          <p:nvPr>
            <p:ph type="body" sz="quarter" idx="11"/>
          </p:nvPr>
        </p:nvSpPr>
        <p:spPr>
          <a:xfrm>
            <a:off x="359822" y="791871"/>
            <a:ext cx="3262286"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拓扑图</a:t>
            </a:r>
            <a:endParaRPr lang="zh-CN" altLang="en-US" sz="1500" b="1" dirty="0"/>
          </a:p>
        </p:txBody>
      </p:sp>
      <p:sp>
        <p:nvSpPr>
          <p:cNvPr id="40" name="云形 39"/>
          <p:cNvSpPr/>
          <p:nvPr/>
        </p:nvSpPr>
        <p:spPr>
          <a:xfrm>
            <a:off x="826424" y="1542371"/>
            <a:ext cx="1678116" cy="773045"/>
          </a:xfrm>
          <a:prstGeom prst="cloud">
            <a:avLst/>
          </a:prstGeom>
          <a:noFill/>
          <a:ln w="19050">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938877" y="1771343"/>
            <a:ext cx="152528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noProof="0" dirty="0" smtClean="0">
                <a:ln>
                  <a:noFill/>
                </a:ln>
                <a:solidFill>
                  <a:srgbClr val="ED7D31"/>
                </a:solidFill>
                <a:effectLst/>
                <a:uLnTx/>
                <a:uFillTx/>
                <a:latin typeface="+mj-ea"/>
                <a:ea typeface="+mj-ea"/>
                <a:cs typeface="+mn-cs"/>
              </a:rPr>
              <a:t>ETC</a:t>
            </a:r>
            <a:r>
              <a:rPr kumimoji="0" lang="zh-CN" altLang="en-US" sz="1200" b="1" i="0" u="none" strike="noStrike" kern="1200" cap="none" spc="0" normalizeH="0" noProof="0" dirty="0" smtClean="0">
                <a:ln>
                  <a:noFill/>
                </a:ln>
                <a:solidFill>
                  <a:srgbClr val="ED7D31"/>
                </a:solidFill>
                <a:effectLst/>
                <a:uLnTx/>
                <a:uFillTx/>
                <a:latin typeface="+mj-ea"/>
                <a:ea typeface="+mj-ea"/>
                <a:cs typeface="+mn-cs"/>
              </a:rPr>
              <a:t>清分结算平台</a:t>
            </a:r>
            <a:endParaRPr kumimoji="0" lang="zh-CN" altLang="en-US" sz="1200" b="1" i="0" u="none" strike="noStrike" kern="1200" cap="none" spc="0" normalizeH="0" noProof="0" dirty="0">
              <a:ln>
                <a:noFill/>
              </a:ln>
              <a:solidFill>
                <a:srgbClr val="ED7D31"/>
              </a:solidFill>
              <a:effectLst/>
              <a:uLnTx/>
              <a:uFillTx/>
              <a:latin typeface="+mj-ea"/>
              <a:ea typeface="+mj-ea"/>
              <a:cs typeface="+mn-cs"/>
            </a:endParaRPr>
          </a:p>
        </p:txBody>
      </p:sp>
      <p:sp>
        <p:nvSpPr>
          <p:cNvPr id="45" name="云形 44"/>
          <p:cNvSpPr/>
          <p:nvPr/>
        </p:nvSpPr>
        <p:spPr>
          <a:xfrm>
            <a:off x="3078465" y="1539616"/>
            <a:ext cx="1678116" cy="773045"/>
          </a:xfrm>
          <a:prstGeom prst="cloud">
            <a:avLst/>
          </a:prstGeom>
          <a:noFill/>
          <a:ln w="19050">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3154477" y="1757971"/>
            <a:ext cx="152528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noProof="0" dirty="0" smtClean="0">
                <a:ln>
                  <a:noFill/>
                </a:ln>
                <a:solidFill>
                  <a:srgbClr val="ED7D31"/>
                </a:solidFill>
                <a:effectLst/>
                <a:uLnTx/>
                <a:uFillTx/>
                <a:latin typeface="+mj-ea"/>
                <a:ea typeface="+mj-ea"/>
                <a:cs typeface="+mn-cs"/>
              </a:rPr>
              <a:t>停车管理云平台</a:t>
            </a:r>
            <a:endParaRPr kumimoji="0" lang="zh-CN" altLang="en-US" sz="1200" b="1" i="0" u="none" strike="noStrike" kern="1200" cap="none" spc="0" normalizeH="0" noProof="0" dirty="0">
              <a:ln>
                <a:noFill/>
              </a:ln>
              <a:solidFill>
                <a:srgbClr val="ED7D31"/>
              </a:solidFill>
              <a:effectLst/>
              <a:uLnTx/>
              <a:uFillTx/>
              <a:latin typeface="+mj-ea"/>
              <a:ea typeface="+mj-ea"/>
              <a:cs typeface="+mn-cs"/>
            </a:endParaRPr>
          </a:p>
        </p:txBody>
      </p:sp>
      <p:sp>
        <p:nvSpPr>
          <p:cNvPr id="60" name="矩形 59"/>
          <p:cNvSpPr/>
          <p:nvPr/>
        </p:nvSpPr>
        <p:spPr>
          <a:xfrm>
            <a:off x="3459687" y="2927369"/>
            <a:ext cx="882237"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000" b="1" noProof="0" dirty="0" smtClean="0">
                <a:solidFill>
                  <a:srgbClr val="ED7D31"/>
                </a:solidFill>
                <a:latin typeface="+mj-ea"/>
                <a:ea typeface="+mj-ea"/>
              </a:rPr>
              <a:t>4G/</a:t>
            </a:r>
            <a:r>
              <a:rPr lang="zh-CN" altLang="en-US" sz="1000" b="1" noProof="0" dirty="0" smtClean="0">
                <a:solidFill>
                  <a:srgbClr val="ED7D31"/>
                </a:solidFill>
                <a:latin typeface="+mj-ea"/>
                <a:ea typeface="+mj-ea"/>
              </a:rPr>
              <a:t>互联网</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sp>
        <p:nvSpPr>
          <p:cNvPr id="24" name="矩形 23"/>
          <p:cNvSpPr/>
          <p:nvPr/>
        </p:nvSpPr>
        <p:spPr>
          <a:xfrm>
            <a:off x="633711" y="3617017"/>
            <a:ext cx="7647959" cy="106735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33711" y="3445842"/>
            <a:ext cx="7647959" cy="171175"/>
          </a:xfrm>
          <a:prstGeom prst="rect">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911144" y="3624970"/>
            <a:ext cx="1256306" cy="647256"/>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54974" y="4447154"/>
            <a:ext cx="6435890" cy="0"/>
          </a:xfrm>
          <a:prstGeom prst="line">
            <a:avLst/>
          </a:prstGeom>
          <a:ln w="19050">
            <a:solidFill>
              <a:schemeClr val="bg1"/>
            </a:solidFill>
            <a:prstDash val="lgDash"/>
          </a:ln>
        </p:spPr>
        <p:style>
          <a:lnRef idx="1">
            <a:schemeClr val="accent1"/>
          </a:lnRef>
          <a:fillRef idx="0">
            <a:schemeClr val="accent1"/>
          </a:fillRef>
          <a:effectRef idx="0">
            <a:schemeClr val="accent1"/>
          </a:effectRef>
          <a:fontRef idx="minor">
            <a:schemeClr val="tx1"/>
          </a:fontRef>
        </p:style>
      </p:cxnSp>
      <p:pic>
        <p:nvPicPr>
          <p:cNvPr id="2050" name="Picture 2" descr="C:\Users\Genvo\Desktop\微信图片_20210303094354_副本_副本.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3404" y="2916528"/>
            <a:ext cx="164396" cy="696022"/>
          </a:xfrm>
          <a:prstGeom prst="rect">
            <a:avLst/>
          </a:prstGeom>
          <a:noFill/>
          <a:extLst>
            <a:ext uri="{909E8E84-426E-40DD-AFC4-6F175D3DCCD1}">
              <a14:hiddenFill xmlns:a14="http://schemas.microsoft.com/office/drawing/2010/main">
                <a:solidFill>
                  <a:srgbClr val="FFFFFF"/>
                </a:solidFill>
              </a14:hiddenFill>
            </a:ext>
          </a:extLst>
        </p:spPr>
      </p:pic>
      <p:sp>
        <p:nvSpPr>
          <p:cNvPr id="75" name="矩形 74"/>
          <p:cNvSpPr/>
          <p:nvPr/>
        </p:nvSpPr>
        <p:spPr>
          <a:xfrm>
            <a:off x="3167450" y="3624970"/>
            <a:ext cx="1256306" cy="647256"/>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6" name="Picture 2" descr="C:\Users\Genvo\Desktop\微信图片_20210303094354_副本_副本.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9710" y="2916528"/>
            <a:ext cx="164396" cy="696022"/>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直接箭头连接符 9"/>
          <p:cNvCxnSpPr>
            <a:stCxn id="2050" idx="3"/>
            <a:endCxn id="45" idx="1"/>
          </p:cNvCxnSpPr>
          <p:nvPr/>
        </p:nvCxnSpPr>
        <p:spPr>
          <a:xfrm flipV="1">
            <a:off x="3317800" y="2311838"/>
            <a:ext cx="599723" cy="9527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76" idx="1"/>
            <a:endCxn id="45" idx="1"/>
          </p:cNvCxnSpPr>
          <p:nvPr/>
        </p:nvCxnSpPr>
        <p:spPr>
          <a:xfrm flipH="1" flipV="1">
            <a:off x="3917523" y="2311838"/>
            <a:ext cx="492187" cy="9527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7" name="直角三角形 76"/>
          <p:cNvSpPr/>
          <p:nvPr/>
        </p:nvSpPr>
        <p:spPr>
          <a:xfrm rot="174185" flipH="1">
            <a:off x="1913457" y="2906236"/>
            <a:ext cx="1305023" cy="1060011"/>
          </a:xfrm>
          <a:prstGeom prst="rtTriangle">
            <a:avLst/>
          </a:prstGeom>
          <a:solidFill>
            <a:schemeClr val="bg1">
              <a:lumMod val="95000"/>
              <a:alpha val="64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904794" y="3711317"/>
            <a:ext cx="1242260" cy="542521"/>
          </a:xfrm>
          <a:prstGeom prst="ellipse">
            <a:avLst/>
          </a:prstGeom>
          <a:solidFill>
            <a:schemeClr val="bg1">
              <a:lumMod val="95000"/>
              <a:alpha val="64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Picture 3" descr="C:\Users\Genvo\Desktop\u=3616979576,2781313726&amp;fm=26&amp;gp=0.png"/>
          <p:cNvPicPr>
            <a:picLocks noChangeAspect="1" noChangeArrowheads="1"/>
          </p:cNvPicPr>
          <p:nvPr/>
        </p:nvPicPr>
        <p:blipFill>
          <a:blip r:embed="rId3" cstate="print"/>
          <a:srcRect/>
          <a:stretch>
            <a:fillRect/>
          </a:stretch>
        </p:blipFill>
        <p:spPr bwMode="auto">
          <a:xfrm>
            <a:off x="2042234" y="3714648"/>
            <a:ext cx="944977" cy="480670"/>
          </a:xfrm>
          <a:prstGeom prst="rect">
            <a:avLst/>
          </a:prstGeom>
          <a:noFill/>
          <a:extLst>
            <a:ext uri="{909E8E84-426E-40DD-AFC4-6F175D3DCCD1}">
              <a14:hiddenFill xmlns:a14="http://schemas.microsoft.com/office/drawing/2010/main">
                <a:solidFill>
                  <a:srgbClr val="FFFFFF"/>
                </a:solidFill>
              </a14:hiddenFill>
            </a:ext>
          </a:extLst>
        </p:spPr>
      </p:pic>
      <p:sp>
        <p:nvSpPr>
          <p:cNvPr id="71" name="圆角矩形标注 70"/>
          <p:cNvSpPr/>
          <p:nvPr/>
        </p:nvSpPr>
        <p:spPr>
          <a:xfrm>
            <a:off x="2819103" y="3679567"/>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Picture 2" descr="C:\Users\Genvo\Desktop\1002.jpg"/>
          <p:cNvPicPr>
            <a:picLocks noChangeAspect="1" noChangeArrowheads="1"/>
          </p:cNvPicPr>
          <p:nvPr/>
        </p:nvPicPr>
        <p:blipFill rotWithShape="1">
          <a:blip r:embed="rId4" cstate="print"/>
          <a:srcRect/>
          <a:stretch>
            <a:fillRect/>
          </a:stretch>
        </p:blipFill>
        <p:spPr bwMode="auto">
          <a:xfrm>
            <a:off x="2829619" y="3676136"/>
            <a:ext cx="450471" cy="23075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直接箭头连接符 14"/>
          <p:cNvCxnSpPr>
            <a:stCxn id="45" idx="2"/>
            <a:endCxn id="40" idx="0"/>
          </p:cNvCxnSpPr>
          <p:nvPr/>
        </p:nvCxnSpPr>
        <p:spPr>
          <a:xfrm flipH="1">
            <a:off x="2503142" y="1926139"/>
            <a:ext cx="580528" cy="275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679242" y="2131463"/>
            <a:ext cx="1493567"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dirty="0">
                <a:solidFill>
                  <a:srgbClr val="ED7D31"/>
                </a:solidFill>
                <a:latin typeface="+mj-ea"/>
                <a:ea typeface="+mj-ea"/>
              </a:rPr>
              <a:t>管理</a:t>
            </a:r>
            <a:r>
              <a:rPr lang="zh-CN" altLang="en-US" sz="1000" b="1" dirty="0" smtClean="0">
                <a:solidFill>
                  <a:srgbClr val="ED7D31"/>
                </a:solidFill>
                <a:latin typeface="+mj-ea"/>
                <a:ea typeface="+mj-ea"/>
              </a:rPr>
              <a:t>端 </a:t>
            </a:r>
            <a:r>
              <a:rPr lang="en-US" altLang="zh-CN" sz="1000" b="1" dirty="0" smtClean="0">
                <a:solidFill>
                  <a:srgbClr val="ED7D31"/>
                </a:solidFill>
                <a:latin typeface="+mj-ea"/>
                <a:ea typeface="+mj-ea"/>
              </a:rPr>
              <a:t>+ </a:t>
            </a:r>
            <a:r>
              <a:rPr lang="zh-CN" altLang="en-US" sz="1000" b="1" dirty="0" smtClean="0">
                <a:solidFill>
                  <a:srgbClr val="ED7D31"/>
                </a:solidFill>
                <a:latin typeface="+mj-ea"/>
                <a:ea typeface="+mj-ea"/>
              </a:rPr>
              <a:t>巡检</a:t>
            </a:r>
            <a:r>
              <a:rPr lang="en-US" altLang="zh-CN" sz="1000" b="1" dirty="0" smtClean="0">
                <a:solidFill>
                  <a:srgbClr val="ED7D31"/>
                </a:solidFill>
                <a:latin typeface="+mj-ea"/>
                <a:ea typeface="+mj-ea"/>
              </a:rPr>
              <a:t>PDA</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7888" y="1564354"/>
            <a:ext cx="263425" cy="529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7636" y="1570704"/>
            <a:ext cx="628390" cy="529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descr="C:\Users\Genvo\Desktop\QQ截图20210311150753_副本.png"/>
          <p:cNvPicPr>
            <a:picLocks noChangeAspect="1" noChangeArrowheads="1"/>
          </p:cNvPicPr>
          <p:nvPr/>
        </p:nvPicPr>
        <p:blipFill rotWithShape="1">
          <a:blip r:embed="rId7">
            <a:extLst>
              <a:ext uri="{28A0092B-C50C-407E-A947-70E740481C1C}">
                <a14:useLocalDpi xmlns:a14="http://schemas.microsoft.com/office/drawing/2010/main" val="0"/>
              </a:ext>
            </a:extLst>
          </a:blip>
          <a:srcRect l="9376" t="4499" r="8616" b="1389"/>
          <a:stretch>
            <a:fillRect/>
          </a:stretch>
        </p:blipFill>
        <p:spPr bwMode="auto">
          <a:xfrm>
            <a:off x="5025043" y="2927369"/>
            <a:ext cx="976547" cy="1154539"/>
          </a:xfrm>
          <a:prstGeom prst="rect">
            <a:avLst/>
          </a:prstGeom>
          <a:noFill/>
          <a:ln w="6350">
            <a:solidFill>
              <a:srgbClr val="D0A475"/>
            </a:solidFill>
          </a:ln>
          <a:extLst>
            <a:ext uri="{909E8E84-426E-40DD-AFC4-6F175D3DCCD1}">
              <a14:hiddenFill xmlns:a14="http://schemas.microsoft.com/office/drawing/2010/main">
                <a:solidFill>
                  <a:srgbClr val="FFFFFF"/>
                </a:solidFill>
              </a14:hiddenFill>
            </a:ext>
          </a:extLst>
        </p:spPr>
      </p:pic>
      <p:sp>
        <p:nvSpPr>
          <p:cNvPr id="16" name="圆角矩形 15"/>
          <p:cNvSpPr/>
          <p:nvPr/>
        </p:nvSpPr>
        <p:spPr>
          <a:xfrm>
            <a:off x="5533851" y="1480025"/>
            <a:ext cx="1784350" cy="895897"/>
          </a:xfrm>
          <a:prstGeom prst="roundRect">
            <a:avLst/>
          </a:prstGeom>
          <a:noFill/>
          <a:ln>
            <a:solidFill>
              <a:srgbClr val="D0A4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79" name="矩形 78"/>
          <p:cNvSpPr/>
          <p:nvPr/>
        </p:nvSpPr>
        <p:spPr>
          <a:xfrm>
            <a:off x="6005225" y="3859466"/>
            <a:ext cx="165165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000" b="1" noProof="0" dirty="0" smtClean="0">
                <a:solidFill>
                  <a:srgbClr val="ED7D31"/>
                </a:solidFill>
                <a:latin typeface="+mj-ea"/>
                <a:ea typeface="+mj-ea"/>
              </a:rPr>
              <a:t>非</a:t>
            </a:r>
            <a:r>
              <a:rPr lang="en-US" altLang="zh-CN" sz="1000" b="1" noProof="0" dirty="0" smtClean="0">
                <a:solidFill>
                  <a:srgbClr val="ED7D31"/>
                </a:solidFill>
                <a:latin typeface="+mj-ea"/>
                <a:ea typeface="+mj-ea"/>
              </a:rPr>
              <a:t>ETC</a:t>
            </a:r>
            <a:r>
              <a:rPr lang="zh-CN" altLang="en-US" sz="1000" b="1" noProof="0" dirty="0" smtClean="0">
                <a:solidFill>
                  <a:srgbClr val="ED7D31"/>
                </a:solidFill>
                <a:latin typeface="+mj-ea"/>
                <a:ea typeface="+mj-ea"/>
              </a:rPr>
              <a:t>用户支持扫码支付</a:t>
            </a:r>
            <a:endParaRPr kumimoji="0" lang="zh-CN" altLang="en-US" sz="1000" b="1" i="0" u="none" strike="noStrike" kern="1200" cap="none" spc="0" normalizeH="0" noProof="0" dirty="0">
              <a:ln>
                <a:noFill/>
              </a:ln>
              <a:solidFill>
                <a:srgbClr val="ED7D31"/>
              </a:solidFill>
              <a:effectLst/>
              <a:uLnTx/>
              <a:uFillTx/>
              <a:latin typeface="+mj-ea"/>
              <a:ea typeface="+mj-ea"/>
            </a:endParaRPr>
          </a:p>
        </p:txBody>
      </p:sp>
      <p:cxnSp>
        <p:nvCxnSpPr>
          <p:cNvPr id="18" name="直接箭头连接符 17"/>
          <p:cNvCxnSpPr>
            <a:stCxn id="45" idx="0"/>
            <a:endCxn id="16" idx="1"/>
          </p:cNvCxnSpPr>
          <p:nvPr/>
        </p:nvCxnSpPr>
        <p:spPr>
          <a:xfrm>
            <a:off x="4755183" y="1926139"/>
            <a:ext cx="778668" cy="18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a:xfrm>
            <a:off x="7223288" y="1225881"/>
            <a:ext cx="844558" cy="254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阶段扣费</a:t>
            </a:r>
            <a:endParaRPr lang="zh-CN" altLang="en-US" sz="1200" dirty="0">
              <a:latin typeface="+mj-ea"/>
              <a:ea typeface="+mj-ea"/>
            </a:endParaRPr>
          </a:p>
        </p:txBody>
      </p:sp>
      <p:sp>
        <p:nvSpPr>
          <p:cNvPr id="2" name="文本占位符 1"/>
          <p:cNvSpPr>
            <a:spLocks noGrp="1"/>
          </p:cNvSpPr>
          <p:nvPr>
            <p:ph type="body" sz="quarter" idx="10"/>
          </p:nvPr>
        </p:nvSpPr>
        <p:spPr/>
        <p:txBody>
          <a:bodyPr/>
          <a:lstStyle/>
          <a:p>
            <a:r>
              <a:rPr kumimoji="1" lang="zh-CN" altLang="en-US" dirty="0"/>
              <a:t>路内停车</a:t>
            </a:r>
            <a:r>
              <a:rPr kumimoji="1" lang="en-US" altLang="zh-CN" dirty="0"/>
              <a:t>——</a:t>
            </a:r>
            <a:r>
              <a:rPr lang="zh-CN" altLang="en-US" dirty="0" smtClean="0"/>
              <a:t>业务</a:t>
            </a:r>
            <a:r>
              <a:rPr lang="zh-CN" altLang="en-US" dirty="0"/>
              <a:t>流程</a:t>
            </a:r>
            <a:endParaRPr lang="zh-CN" altLang="en-US" dirty="0"/>
          </a:p>
        </p:txBody>
      </p:sp>
      <p:sp>
        <p:nvSpPr>
          <p:cNvPr id="23" name="文本占位符 5"/>
          <p:cNvSpPr>
            <a:spLocks noGrp="1"/>
          </p:cNvSpPr>
          <p:nvPr>
            <p:ph type="body" sz="quarter" idx="11"/>
          </p:nvPr>
        </p:nvSpPr>
        <p:spPr>
          <a:xfrm>
            <a:off x="359822" y="791871"/>
            <a:ext cx="1176888"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支付流程</a:t>
            </a:r>
            <a:endParaRPr lang="zh-CN" altLang="en-US" sz="1500" b="1" dirty="0"/>
          </a:p>
        </p:txBody>
      </p:sp>
      <p:grpSp>
        <p:nvGrpSpPr>
          <p:cNvPr id="3" name="组合 2"/>
          <p:cNvGrpSpPr>
            <a:grpSpLocks noChangeAspect="1"/>
          </p:cNvGrpSpPr>
          <p:nvPr/>
        </p:nvGrpSpPr>
        <p:grpSpPr>
          <a:xfrm>
            <a:off x="678248" y="1684370"/>
            <a:ext cx="843811" cy="393393"/>
            <a:chOff x="725450" y="1614979"/>
            <a:chExt cx="1259755" cy="587310"/>
          </a:xfrm>
        </p:grpSpPr>
        <p:pic>
          <p:nvPicPr>
            <p:cNvPr id="72"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74" name="圆角矩形标注 73"/>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p:cNvSpPr/>
          <p:nvPr/>
        </p:nvSpPr>
        <p:spPr>
          <a:xfrm>
            <a:off x="595281" y="2127617"/>
            <a:ext cx="996021" cy="282922"/>
          </a:xfrm>
          <a:prstGeom prst="rect">
            <a:avLst/>
          </a:prstGeom>
        </p:spPr>
        <p:txBody>
          <a:bodyPr vert="horz" lIns="91440" tIns="45720" rIns="91440" bIns="45720" rtlCol="0">
            <a:noAutofit/>
          </a:bodyPr>
          <a:lstStyle/>
          <a:p>
            <a:pPr algn="just">
              <a:buClr>
                <a:schemeClr val="accent2"/>
              </a:buClr>
            </a:pPr>
            <a:r>
              <a:rPr lang="zh-CN" altLang="en-US" sz="1000" b="1" dirty="0" smtClean="0">
                <a:solidFill>
                  <a:schemeClr val="tx1">
                    <a:lumMod val="85000"/>
                    <a:lumOff val="15000"/>
                  </a:schemeClr>
                </a:solidFill>
                <a:latin typeface="微软雅黑" panose="020B0503020204020204" charset="-122"/>
                <a:ea typeface="微软雅黑" panose="020B0503020204020204" charset="-122"/>
              </a:rPr>
              <a:t>车辆驶入泊位</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4" name="矩形 3"/>
          <p:cNvSpPr/>
          <p:nvPr/>
        </p:nvSpPr>
        <p:spPr>
          <a:xfrm>
            <a:off x="2033518" y="1634919"/>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descr="C:\Users\Genvo\Desktop\微信图片_20210303094354_副本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198" y="1382289"/>
            <a:ext cx="306428" cy="954154"/>
          </a:xfrm>
          <a:prstGeom prst="rect">
            <a:avLst/>
          </a:prstGeom>
          <a:noFill/>
          <a:extLst>
            <a:ext uri="{909E8E84-426E-40DD-AFC4-6F175D3DCCD1}">
              <a14:hiddenFill xmlns:a14="http://schemas.microsoft.com/office/drawing/2010/main">
                <a:solidFill>
                  <a:srgbClr val="FFFFFF"/>
                </a:solidFill>
              </a14:hiddenFill>
            </a:ext>
          </a:extLst>
        </p:spPr>
      </p:pic>
      <p:sp>
        <p:nvSpPr>
          <p:cNvPr id="79" name="矩形 78"/>
          <p:cNvSpPr/>
          <p:nvPr/>
        </p:nvSpPr>
        <p:spPr>
          <a:xfrm>
            <a:off x="2040342" y="1760078"/>
            <a:ext cx="1119116" cy="282922"/>
          </a:xfrm>
          <a:prstGeom prst="rect">
            <a:avLst/>
          </a:prstGeom>
        </p:spPr>
        <p:txBody>
          <a:bodyPr vert="horz" lIns="91440" tIns="45720" rIns="91440" bIns="45720" rtlCol="0">
            <a:noAutofit/>
          </a:bodyPr>
          <a:lstStyle/>
          <a:p>
            <a:pPr algn="ctr">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路边停车泊位</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 name="右箭头 4"/>
          <p:cNvSpPr/>
          <p:nvPr/>
        </p:nvSpPr>
        <p:spPr>
          <a:xfrm>
            <a:off x="1624085" y="1787125"/>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452831" y="1365761"/>
            <a:ext cx="338554" cy="1018387"/>
          </a:xfrm>
          <a:prstGeom prst="rect">
            <a:avLst/>
          </a:prstGeom>
          <a:noFill/>
        </p:spPr>
        <p:txBody>
          <a:bodyPr vert="eaVert" wrap="square" rtlCol="0">
            <a:spAutoFit/>
          </a:bodyPr>
          <a:lstStyle/>
          <a:p>
            <a:pPr algn="just"/>
            <a:r>
              <a:rPr lang="en-US" altLang="zh-CN" sz="1000" dirty="0" smtClean="0"/>
              <a:t>ETC</a:t>
            </a:r>
            <a:r>
              <a:rPr lang="zh-CN" altLang="en-US" sz="1000" dirty="0" smtClean="0"/>
              <a:t>智能收费桩</a:t>
            </a:r>
            <a:endParaRPr lang="zh-CN" altLang="en-US" sz="1000" dirty="0"/>
          </a:p>
        </p:txBody>
      </p:sp>
      <p:cxnSp>
        <p:nvCxnSpPr>
          <p:cNvPr id="11" name="直接连接符 10"/>
          <p:cNvCxnSpPr/>
          <p:nvPr/>
        </p:nvCxnSpPr>
        <p:spPr>
          <a:xfrm>
            <a:off x="595281" y="2414025"/>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18926" y="1219057"/>
            <a:ext cx="0" cy="3472213"/>
          </a:xfrm>
          <a:prstGeom prst="line">
            <a:avLst/>
          </a:prstGeom>
        </p:spPr>
        <p:style>
          <a:lnRef idx="1">
            <a:schemeClr val="accent1"/>
          </a:lnRef>
          <a:fillRef idx="0">
            <a:schemeClr val="accent1"/>
          </a:fillRef>
          <a:effectRef idx="0">
            <a:schemeClr val="accent1"/>
          </a:effectRef>
          <a:fontRef idx="minor">
            <a:schemeClr val="tx1"/>
          </a:fontRef>
        </p:style>
      </p:cxnSp>
      <p:sp>
        <p:nvSpPr>
          <p:cNvPr id="15" name="下箭头 14"/>
          <p:cNvSpPr/>
          <p:nvPr/>
        </p:nvSpPr>
        <p:spPr>
          <a:xfrm>
            <a:off x="2463837" y="2272564"/>
            <a:ext cx="238539" cy="367269"/>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040342" y="2815625"/>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595282" y="2506138"/>
            <a:ext cx="1349526" cy="1028327"/>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视频：检测泊位有车，识别车牌号</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：读取车辆</a:t>
            </a:r>
            <a:r>
              <a:rPr lang="en-US" altLang="zh-CN" sz="1000" dirty="0" smtClean="0">
                <a:solidFill>
                  <a:schemeClr val="tx1">
                    <a:lumMod val="85000"/>
                    <a:lumOff val="15000"/>
                  </a:schemeClr>
                </a:solidFill>
                <a:latin typeface="微软雅黑" panose="020B0503020204020204" charset="-122"/>
                <a:ea typeface="微软雅黑" panose="020B0503020204020204" charset="-122"/>
              </a:rPr>
              <a:t>OBU</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信息</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83" name="Picture 3" descr="C:\Users\Genvo\Desktop\u=3616979576,2781313726&amp;fm=26&amp;gp=0.png"/>
          <p:cNvPicPr>
            <a:picLocks noChangeAspect="1" noChangeArrowheads="1"/>
          </p:cNvPicPr>
          <p:nvPr/>
        </p:nvPicPr>
        <p:blipFill>
          <a:blip r:embed="rId1" cstate="print"/>
          <a:srcRect/>
          <a:stretch>
            <a:fillRect/>
          </a:stretch>
        </p:blipFill>
        <p:spPr bwMode="auto">
          <a:xfrm>
            <a:off x="2180883" y="2857940"/>
            <a:ext cx="845510" cy="430075"/>
          </a:xfrm>
          <a:prstGeom prst="rect">
            <a:avLst/>
          </a:prstGeom>
          <a:noFill/>
          <a:extLst>
            <a:ext uri="{909E8E84-426E-40DD-AFC4-6F175D3DCCD1}">
              <a14:hiddenFill xmlns:a14="http://schemas.microsoft.com/office/drawing/2010/main">
                <a:solidFill>
                  <a:srgbClr val="FFFFFF"/>
                </a:solidFill>
              </a14:hiddenFill>
            </a:ext>
          </a:extLst>
        </p:spPr>
      </p:pic>
      <p:cxnSp>
        <p:nvCxnSpPr>
          <p:cNvPr id="84" name="直接连接符 83"/>
          <p:cNvCxnSpPr/>
          <p:nvPr/>
        </p:nvCxnSpPr>
        <p:spPr>
          <a:xfrm>
            <a:off x="595281" y="3610365"/>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85" name="下箭头 84"/>
          <p:cNvSpPr/>
          <p:nvPr/>
        </p:nvSpPr>
        <p:spPr>
          <a:xfrm>
            <a:off x="2463837" y="3468904"/>
            <a:ext cx="238539" cy="367269"/>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 name="Picture 2" descr="C:\Users\Genvo\Desktop\微信图片_20210303094354_副本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198" y="3679294"/>
            <a:ext cx="306428" cy="954154"/>
          </a:xfrm>
          <a:prstGeom prst="rect">
            <a:avLst/>
          </a:prstGeom>
          <a:noFill/>
          <a:extLst>
            <a:ext uri="{909E8E84-426E-40DD-AFC4-6F175D3DCCD1}">
              <a14:hiddenFill xmlns:a14="http://schemas.microsoft.com/office/drawing/2010/main">
                <a:solidFill>
                  <a:srgbClr val="FFFFFF"/>
                </a:solidFill>
              </a14:hiddenFill>
            </a:ext>
          </a:extLst>
        </p:spPr>
      </p:pic>
      <p:sp>
        <p:nvSpPr>
          <p:cNvPr id="88" name="任意多边形 22"/>
          <p:cNvSpPr/>
          <p:nvPr/>
        </p:nvSpPr>
        <p:spPr bwMode="auto">
          <a:xfrm>
            <a:off x="2125487" y="3937568"/>
            <a:ext cx="871537" cy="606425"/>
          </a:xfrm>
          <a:custGeom>
            <a:avLst/>
            <a:gdLst>
              <a:gd name="connsiteX0" fmla="*/ 692844 w 1331000"/>
              <a:gd name="connsiteY0" fmla="*/ 136838 h 927071"/>
              <a:gd name="connsiteX1" fmla="*/ 690462 w 1331000"/>
              <a:gd name="connsiteY1" fmla="*/ 184463 h 927071"/>
              <a:gd name="connsiteX2" fmla="*/ 497582 w 1331000"/>
              <a:gd name="connsiteY2" fmla="*/ 348769 h 927071"/>
              <a:gd name="connsiteX3" fmla="*/ 445194 w 1331000"/>
              <a:gd name="connsiteY3" fmla="*/ 344007 h 927071"/>
              <a:gd name="connsiteX4" fmla="*/ 692844 w 1331000"/>
              <a:gd name="connsiteY4" fmla="*/ 136838 h 927071"/>
              <a:gd name="connsiteX5" fmla="*/ 669540 w 1331000"/>
              <a:gd name="connsiteY5" fmla="*/ 56 h 927071"/>
              <a:gd name="connsiteX6" fmla="*/ 1062413 w 1331000"/>
              <a:gd name="connsiteY6" fmla="*/ 306585 h 927071"/>
              <a:gd name="connsiteX7" fmla="*/ 1006896 w 1331000"/>
              <a:gd name="connsiteY7" fmla="*/ 365368 h 927071"/>
              <a:gd name="connsiteX8" fmla="*/ 366816 w 1331000"/>
              <a:gd name="connsiteY8" fmla="*/ 342508 h 927071"/>
              <a:gd name="connsiteX9" fmla="*/ 245984 w 1331000"/>
              <a:gd name="connsiteY9" fmla="*/ 868288 h 927071"/>
              <a:gd name="connsiteX10" fmla="*/ 1085273 w 1331000"/>
              <a:gd name="connsiteY10" fmla="*/ 868288 h 927071"/>
              <a:gd name="connsiteX11" fmla="*/ 1118474 w 1331000"/>
              <a:gd name="connsiteY11" fmla="*/ 415781 h 927071"/>
              <a:gd name="connsiteX12" fmla="*/ 1170182 w 1331000"/>
              <a:gd name="connsiteY12" fmla="*/ 398025 h 927071"/>
              <a:gd name="connsiteX13" fmla="*/ 1144056 w 1331000"/>
              <a:gd name="connsiteY13" fmla="*/ 923805 h 927071"/>
              <a:gd name="connsiteX14" fmla="*/ 249250 w 1331000"/>
              <a:gd name="connsiteY14" fmla="*/ 927071 h 927071"/>
              <a:gd name="connsiteX15" fmla="*/ 304767 w 1331000"/>
              <a:gd name="connsiteY15" fmla="*/ 303319 h 927071"/>
              <a:gd name="connsiteX16" fmla="*/ 669540 w 1331000"/>
              <a:gd name="connsiteY16" fmla="*/ 56 h 92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1000" h="927071">
                <a:moveTo>
                  <a:pt x="692844" y="136838"/>
                </a:moveTo>
                <a:cubicBezTo>
                  <a:pt x="723800" y="153507"/>
                  <a:pt x="721418" y="170175"/>
                  <a:pt x="690462" y="184463"/>
                </a:cubicBezTo>
                <a:cubicBezTo>
                  <a:pt x="630138" y="186051"/>
                  <a:pt x="522188" y="223356"/>
                  <a:pt x="497582" y="348769"/>
                </a:cubicBezTo>
                <a:cubicBezTo>
                  <a:pt x="480119" y="370994"/>
                  <a:pt x="450750" y="383694"/>
                  <a:pt x="445194" y="344007"/>
                </a:cubicBezTo>
                <a:cubicBezTo>
                  <a:pt x="464243" y="263838"/>
                  <a:pt x="528538" y="128900"/>
                  <a:pt x="692844" y="136838"/>
                </a:cubicBezTo>
                <a:close/>
                <a:moveTo>
                  <a:pt x="669540" y="56"/>
                </a:moveTo>
                <a:cubicBezTo>
                  <a:pt x="848675" y="3295"/>
                  <a:pt x="1023224" y="146157"/>
                  <a:pt x="1062413" y="306585"/>
                </a:cubicBezTo>
                <a:cubicBezTo>
                  <a:pt x="1060236" y="375164"/>
                  <a:pt x="1051528" y="388228"/>
                  <a:pt x="1006896" y="365368"/>
                </a:cubicBezTo>
                <a:cubicBezTo>
                  <a:pt x="966619" y="44239"/>
                  <a:pt x="495267" y="-97275"/>
                  <a:pt x="366816" y="342508"/>
                </a:cubicBezTo>
                <a:cubicBezTo>
                  <a:pt x="-42487" y="403468"/>
                  <a:pt x="2144" y="781202"/>
                  <a:pt x="245984" y="868288"/>
                </a:cubicBezTo>
                <a:lnTo>
                  <a:pt x="1085273" y="868288"/>
                </a:lnTo>
                <a:cubicBezTo>
                  <a:pt x="1295367" y="809505"/>
                  <a:pt x="1316594" y="572535"/>
                  <a:pt x="1118474" y="415781"/>
                </a:cubicBezTo>
                <a:cubicBezTo>
                  <a:pt x="1129360" y="402718"/>
                  <a:pt x="1133103" y="392038"/>
                  <a:pt x="1170182" y="398025"/>
                </a:cubicBezTo>
                <a:cubicBezTo>
                  <a:pt x="1412933" y="511236"/>
                  <a:pt x="1361771" y="820391"/>
                  <a:pt x="1144056" y="923805"/>
                </a:cubicBezTo>
                <a:lnTo>
                  <a:pt x="249250" y="927071"/>
                </a:lnTo>
                <a:cubicBezTo>
                  <a:pt x="-42487" y="875908"/>
                  <a:pt x="-141548" y="347951"/>
                  <a:pt x="304767" y="303319"/>
                </a:cubicBezTo>
                <a:cubicBezTo>
                  <a:pt x="388112" y="79482"/>
                  <a:pt x="530213" y="-2463"/>
                  <a:pt x="669540" y="56"/>
                </a:cubicBezTo>
                <a:close/>
              </a:path>
            </a:pathLst>
          </a:cu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汉仪旗黑-50简" panose="00020600040101010101" pitchFamily="18" charset="-122"/>
              <a:ea typeface="汉仪旗黑-50简" panose="00020600040101010101" pitchFamily="18" charset="-122"/>
              <a:sym typeface="汉仪旗黑-50简" panose="00020600040101010101" pitchFamily="18" charset="-122"/>
            </a:endParaRPr>
          </a:p>
        </p:txBody>
      </p:sp>
      <p:sp>
        <p:nvSpPr>
          <p:cNvPr id="89" name="矩形 88"/>
          <p:cNvSpPr/>
          <p:nvPr/>
        </p:nvSpPr>
        <p:spPr>
          <a:xfrm>
            <a:off x="595282" y="4146924"/>
            <a:ext cx="1349526" cy="433556"/>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车辆信息上传平台，泊位开始计费</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4700" y="2736498"/>
            <a:ext cx="450471"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Picture 2" descr="C:\Users\Genvo\Desktop\1002.jpg"/>
          <p:cNvPicPr>
            <a:picLocks noChangeAspect="1" noChangeArrowheads="1"/>
          </p:cNvPicPr>
          <p:nvPr/>
        </p:nvPicPr>
        <p:blipFill rotWithShape="1">
          <a:blip r:embed="rId2" cstate="print"/>
          <a:srcRect/>
          <a:stretch>
            <a:fillRect/>
          </a:stretch>
        </p:blipFill>
        <p:spPr bwMode="auto">
          <a:xfrm>
            <a:off x="1384700" y="3288015"/>
            <a:ext cx="450471" cy="230756"/>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C:\Users\Genvo\Desktop\微信图片_20210303094354_副本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198" y="2580311"/>
            <a:ext cx="306428" cy="95415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10418" y="4194819"/>
            <a:ext cx="697627" cy="246221"/>
          </a:xfrm>
          <a:prstGeom prst="rect">
            <a:avLst/>
          </a:prstGeom>
          <a:noFill/>
        </p:spPr>
        <p:txBody>
          <a:bodyPr wrap="none" rtlCol="0">
            <a:spAutoFit/>
          </a:bodyPr>
          <a:lstStyle/>
          <a:p>
            <a:r>
              <a:rPr lang="zh-CN" altLang="en-US" sz="1000" b="1" dirty="0" smtClean="0">
                <a:latin typeface="+mj-ea"/>
                <a:ea typeface="+mj-ea"/>
              </a:rPr>
              <a:t>停车平台</a:t>
            </a:r>
            <a:endParaRPr lang="zh-CN" altLang="en-US" sz="1000" b="1" dirty="0">
              <a:latin typeface="+mj-ea"/>
              <a:ea typeface="+mj-ea"/>
            </a:endParaRPr>
          </a:p>
        </p:txBody>
      </p:sp>
      <p:cxnSp>
        <p:nvCxnSpPr>
          <p:cNvPr id="94" name="直接连接符 93"/>
          <p:cNvCxnSpPr/>
          <p:nvPr/>
        </p:nvCxnSpPr>
        <p:spPr>
          <a:xfrm>
            <a:off x="595281" y="4695120"/>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95281" y="1219057"/>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95282" y="1225881"/>
            <a:ext cx="844558" cy="254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车辆入位</a:t>
            </a:r>
            <a:endParaRPr lang="zh-CN" altLang="en-US" sz="1200" dirty="0">
              <a:latin typeface="+mj-ea"/>
              <a:ea typeface="+mj-ea"/>
            </a:endParaRPr>
          </a:p>
        </p:txBody>
      </p:sp>
      <p:sp>
        <p:nvSpPr>
          <p:cNvPr id="101" name="矩形 100"/>
          <p:cNvSpPr/>
          <p:nvPr/>
        </p:nvSpPr>
        <p:spPr>
          <a:xfrm>
            <a:off x="4866760" y="2773683"/>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右箭头 103"/>
          <p:cNvSpPr/>
          <p:nvPr/>
        </p:nvSpPr>
        <p:spPr>
          <a:xfrm>
            <a:off x="6957478" y="4154651"/>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6" name="直接连接符 105"/>
          <p:cNvCxnSpPr/>
          <p:nvPr/>
        </p:nvCxnSpPr>
        <p:spPr>
          <a:xfrm>
            <a:off x="4744201" y="2414025"/>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4744202" y="1219057"/>
            <a:ext cx="0" cy="3472213"/>
          </a:xfrm>
          <a:prstGeom prst="line">
            <a:avLst/>
          </a:prstGeom>
        </p:spPr>
        <p:style>
          <a:lnRef idx="1">
            <a:schemeClr val="accent1"/>
          </a:lnRef>
          <a:fillRef idx="0">
            <a:schemeClr val="accent1"/>
          </a:fillRef>
          <a:effectRef idx="0">
            <a:schemeClr val="accent1"/>
          </a:effectRef>
          <a:fontRef idx="minor">
            <a:schemeClr val="tx1"/>
          </a:fontRef>
        </p:style>
      </p:cxnSp>
      <p:sp>
        <p:nvSpPr>
          <p:cNvPr id="108" name="下箭头 107"/>
          <p:cNvSpPr/>
          <p:nvPr/>
        </p:nvSpPr>
        <p:spPr>
          <a:xfrm>
            <a:off x="5201702" y="2272564"/>
            <a:ext cx="238539" cy="367269"/>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6957478" y="1690000"/>
            <a:ext cx="1325376" cy="454751"/>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免费时长结束，</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启动</a:t>
            </a: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进行扣费</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cxnSp>
        <p:nvCxnSpPr>
          <p:cNvPr id="112" name="直接连接符 111"/>
          <p:cNvCxnSpPr/>
          <p:nvPr/>
        </p:nvCxnSpPr>
        <p:spPr>
          <a:xfrm>
            <a:off x="4744201" y="3610365"/>
            <a:ext cx="3323645" cy="0"/>
          </a:xfrm>
          <a:prstGeom prst="line">
            <a:avLst/>
          </a:prstGeom>
        </p:spPr>
        <p:style>
          <a:lnRef idx="1">
            <a:schemeClr val="accent1"/>
          </a:lnRef>
          <a:fillRef idx="0">
            <a:schemeClr val="accent1"/>
          </a:fillRef>
          <a:effectRef idx="0">
            <a:schemeClr val="accent1"/>
          </a:effectRef>
          <a:fontRef idx="minor">
            <a:schemeClr val="tx1"/>
          </a:fontRef>
        </p:style>
      </p:cxnSp>
      <p:sp>
        <p:nvSpPr>
          <p:cNvPr id="113" name="下箭头 112"/>
          <p:cNvSpPr/>
          <p:nvPr/>
        </p:nvSpPr>
        <p:spPr>
          <a:xfrm>
            <a:off x="5201701" y="3325457"/>
            <a:ext cx="238539" cy="537471"/>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22"/>
          <p:cNvSpPr/>
          <p:nvPr/>
        </p:nvSpPr>
        <p:spPr bwMode="auto">
          <a:xfrm>
            <a:off x="4887225" y="3979011"/>
            <a:ext cx="871537" cy="606425"/>
          </a:xfrm>
          <a:custGeom>
            <a:avLst/>
            <a:gdLst>
              <a:gd name="connsiteX0" fmla="*/ 692844 w 1331000"/>
              <a:gd name="connsiteY0" fmla="*/ 136838 h 927071"/>
              <a:gd name="connsiteX1" fmla="*/ 690462 w 1331000"/>
              <a:gd name="connsiteY1" fmla="*/ 184463 h 927071"/>
              <a:gd name="connsiteX2" fmla="*/ 497582 w 1331000"/>
              <a:gd name="connsiteY2" fmla="*/ 348769 h 927071"/>
              <a:gd name="connsiteX3" fmla="*/ 445194 w 1331000"/>
              <a:gd name="connsiteY3" fmla="*/ 344007 h 927071"/>
              <a:gd name="connsiteX4" fmla="*/ 692844 w 1331000"/>
              <a:gd name="connsiteY4" fmla="*/ 136838 h 927071"/>
              <a:gd name="connsiteX5" fmla="*/ 669540 w 1331000"/>
              <a:gd name="connsiteY5" fmla="*/ 56 h 927071"/>
              <a:gd name="connsiteX6" fmla="*/ 1062413 w 1331000"/>
              <a:gd name="connsiteY6" fmla="*/ 306585 h 927071"/>
              <a:gd name="connsiteX7" fmla="*/ 1006896 w 1331000"/>
              <a:gd name="connsiteY7" fmla="*/ 365368 h 927071"/>
              <a:gd name="connsiteX8" fmla="*/ 366816 w 1331000"/>
              <a:gd name="connsiteY8" fmla="*/ 342508 h 927071"/>
              <a:gd name="connsiteX9" fmla="*/ 245984 w 1331000"/>
              <a:gd name="connsiteY9" fmla="*/ 868288 h 927071"/>
              <a:gd name="connsiteX10" fmla="*/ 1085273 w 1331000"/>
              <a:gd name="connsiteY10" fmla="*/ 868288 h 927071"/>
              <a:gd name="connsiteX11" fmla="*/ 1118474 w 1331000"/>
              <a:gd name="connsiteY11" fmla="*/ 415781 h 927071"/>
              <a:gd name="connsiteX12" fmla="*/ 1170182 w 1331000"/>
              <a:gd name="connsiteY12" fmla="*/ 398025 h 927071"/>
              <a:gd name="connsiteX13" fmla="*/ 1144056 w 1331000"/>
              <a:gd name="connsiteY13" fmla="*/ 923805 h 927071"/>
              <a:gd name="connsiteX14" fmla="*/ 249250 w 1331000"/>
              <a:gd name="connsiteY14" fmla="*/ 927071 h 927071"/>
              <a:gd name="connsiteX15" fmla="*/ 304767 w 1331000"/>
              <a:gd name="connsiteY15" fmla="*/ 303319 h 927071"/>
              <a:gd name="connsiteX16" fmla="*/ 669540 w 1331000"/>
              <a:gd name="connsiteY16" fmla="*/ 56 h 92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1000" h="927071">
                <a:moveTo>
                  <a:pt x="692844" y="136838"/>
                </a:moveTo>
                <a:cubicBezTo>
                  <a:pt x="723800" y="153507"/>
                  <a:pt x="721418" y="170175"/>
                  <a:pt x="690462" y="184463"/>
                </a:cubicBezTo>
                <a:cubicBezTo>
                  <a:pt x="630138" y="186051"/>
                  <a:pt x="522188" y="223356"/>
                  <a:pt x="497582" y="348769"/>
                </a:cubicBezTo>
                <a:cubicBezTo>
                  <a:pt x="480119" y="370994"/>
                  <a:pt x="450750" y="383694"/>
                  <a:pt x="445194" y="344007"/>
                </a:cubicBezTo>
                <a:cubicBezTo>
                  <a:pt x="464243" y="263838"/>
                  <a:pt x="528538" y="128900"/>
                  <a:pt x="692844" y="136838"/>
                </a:cubicBezTo>
                <a:close/>
                <a:moveTo>
                  <a:pt x="669540" y="56"/>
                </a:moveTo>
                <a:cubicBezTo>
                  <a:pt x="848675" y="3295"/>
                  <a:pt x="1023224" y="146157"/>
                  <a:pt x="1062413" y="306585"/>
                </a:cubicBezTo>
                <a:cubicBezTo>
                  <a:pt x="1060236" y="375164"/>
                  <a:pt x="1051528" y="388228"/>
                  <a:pt x="1006896" y="365368"/>
                </a:cubicBezTo>
                <a:cubicBezTo>
                  <a:pt x="966619" y="44239"/>
                  <a:pt x="495267" y="-97275"/>
                  <a:pt x="366816" y="342508"/>
                </a:cubicBezTo>
                <a:cubicBezTo>
                  <a:pt x="-42487" y="403468"/>
                  <a:pt x="2144" y="781202"/>
                  <a:pt x="245984" y="868288"/>
                </a:cubicBezTo>
                <a:lnTo>
                  <a:pt x="1085273" y="868288"/>
                </a:lnTo>
                <a:cubicBezTo>
                  <a:pt x="1295367" y="809505"/>
                  <a:pt x="1316594" y="572535"/>
                  <a:pt x="1118474" y="415781"/>
                </a:cubicBezTo>
                <a:cubicBezTo>
                  <a:pt x="1129360" y="402718"/>
                  <a:pt x="1133103" y="392038"/>
                  <a:pt x="1170182" y="398025"/>
                </a:cubicBezTo>
                <a:cubicBezTo>
                  <a:pt x="1412933" y="511236"/>
                  <a:pt x="1361771" y="820391"/>
                  <a:pt x="1144056" y="923805"/>
                </a:cubicBezTo>
                <a:lnTo>
                  <a:pt x="249250" y="927071"/>
                </a:lnTo>
                <a:cubicBezTo>
                  <a:pt x="-42487" y="875908"/>
                  <a:pt x="-141548" y="347951"/>
                  <a:pt x="304767" y="303319"/>
                </a:cubicBezTo>
                <a:cubicBezTo>
                  <a:pt x="388112" y="79482"/>
                  <a:pt x="530213" y="-2463"/>
                  <a:pt x="669540" y="56"/>
                </a:cubicBezTo>
                <a:close/>
              </a:path>
            </a:pathLst>
          </a:cu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汉仪旗黑-50简" panose="00020600040101010101" pitchFamily="18" charset="-122"/>
              <a:ea typeface="汉仪旗黑-50简" panose="00020600040101010101" pitchFamily="18" charset="-122"/>
              <a:sym typeface="汉仪旗黑-50简" panose="00020600040101010101" pitchFamily="18" charset="-122"/>
            </a:endParaRPr>
          </a:p>
        </p:txBody>
      </p:sp>
      <p:sp>
        <p:nvSpPr>
          <p:cNvPr id="122" name="TextBox 121"/>
          <p:cNvSpPr txBox="1"/>
          <p:nvPr/>
        </p:nvSpPr>
        <p:spPr>
          <a:xfrm>
            <a:off x="4972156" y="4236262"/>
            <a:ext cx="697627" cy="246221"/>
          </a:xfrm>
          <a:prstGeom prst="rect">
            <a:avLst/>
          </a:prstGeom>
          <a:noFill/>
        </p:spPr>
        <p:txBody>
          <a:bodyPr wrap="none" rtlCol="0">
            <a:spAutoFit/>
          </a:bodyPr>
          <a:lstStyle/>
          <a:p>
            <a:r>
              <a:rPr lang="zh-CN" altLang="en-US" sz="1000" b="1" dirty="0" smtClean="0">
                <a:latin typeface="+mj-ea"/>
                <a:ea typeface="+mj-ea"/>
              </a:rPr>
              <a:t>停车平台</a:t>
            </a:r>
            <a:endParaRPr lang="zh-CN" altLang="en-US" sz="1000" b="1" dirty="0">
              <a:latin typeface="+mj-ea"/>
              <a:ea typeface="+mj-ea"/>
            </a:endParaRPr>
          </a:p>
        </p:txBody>
      </p:sp>
      <p:cxnSp>
        <p:nvCxnSpPr>
          <p:cNvPr id="123" name="直接连接符 122"/>
          <p:cNvCxnSpPr/>
          <p:nvPr/>
        </p:nvCxnSpPr>
        <p:spPr>
          <a:xfrm>
            <a:off x="4744201" y="4695120"/>
            <a:ext cx="3323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744201" y="1219057"/>
            <a:ext cx="3323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28" name="组合 127"/>
          <p:cNvGrpSpPr>
            <a:grpSpLocks noChangeAspect="1"/>
          </p:cNvGrpSpPr>
          <p:nvPr/>
        </p:nvGrpSpPr>
        <p:grpSpPr>
          <a:xfrm>
            <a:off x="5043832" y="2831902"/>
            <a:ext cx="843811" cy="393393"/>
            <a:chOff x="725450" y="1614979"/>
            <a:chExt cx="1259755" cy="587310"/>
          </a:xfrm>
        </p:grpSpPr>
        <p:pic>
          <p:nvPicPr>
            <p:cNvPr id="129"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131" name="圆角矩形标注 130"/>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2" name="Picture 2" descr="C:\Users\Genvo\Desktop\微信图片_20210303094354_副本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7054" y="2521053"/>
            <a:ext cx="306428" cy="954154"/>
          </a:xfrm>
          <a:prstGeom prst="rect">
            <a:avLst/>
          </a:prstGeom>
          <a:noFill/>
          <a:extLst>
            <a:ext uri="{909E8E84-426E-40DD-AFC4-6F175D3DCCD1}">
              <a14:hiddenFill xmlns:a14="http://schemas.microsoft.com/office/drawing/2010/main">
                <a:solidFill>
                  <a:srgbClr val="FFFFFF"/>
                </a:solidFill>
              </a14:hiddenFill>
            </a:ext>
          </a:extLst>
        </p:spPr>
      </p:pic>
      <p:sp>
        <p:nvSpPr>
          <p:cNvPr id="134" name="任意多边形 22"/>
          <p:cNvSpPr/>
          <p:nvPr/>
        </p:nvSpPr>
        <p:spPr bwMode="auto">
          <a:xfrm>
            <a:off x="4866760" y="1522353"/>
            <a:ext cx="871537" cy="606425"/>
          </a:xfrm>
          <a:custGeom>
            <a:avLst/>
            <a:gdLst>
              <a:gd name="connsiteX0" fmla="*/ 692844 w 1331000"/>
              <a:gd name="connsiteY0" fmla="*/ 136838 h 927071"/>
              <a:gd name="connsiteX1" fmla="*/ 690462 w 1331000"/>
              <a:gd name="connsiteY1" fmla="*/ 184463 h 927071"/>
              <a:gd name="connsiteX2" fmla="*/ 497582 w 1331000"/>
              <a:gd name="connsiteY2" fmla="*/ 348769 h 927071"/>
              <a:gd name="connsiteX3" fmla="*/ 445194 w 1331000"/>
              <a:gd name="connsiteY3" fmla="*/ 344007 h 927071"/>
              <a:gd name="connsiteX4" fmla="*/ 692844 w 1331000"/>
              <a:gd name="connsiteY4" fmla="*/ 136838 h 927071"/>
              <a:gd name="connsiteX5" fmla="*/ 669540 w 1331000"/>
              <a:gd name="connsiteY5" fmla="*/ 56 h 927071"/>
              <a:gd name="connsiteX6" fmla="*/ 1062413 w 1331000"/>
              <a:gd name="connsiteY6" fmla="*/ 306585 h 927071"/>
              <a:gd name="connsiteX7" fmla="*/ 1006896 w 1331000"/>
              <a:gd name="connsiteY7" fmla="*/ 365368 h 927071"/>
              <a:gd name="connsiteX8" fmla="*/ 366816 w 1331000"/>
              <a:gd name="connsiteY8" fmla="*/ 342508 h 927071"/>
              <a:gd name="connsiteX9" fmla="*/ 245984 w 1331000"/>
              <a:gd name="connsiteY9" fmla="*/ 868288 h 927071"/>
              <a:gd name="connsiteX10" fmla="*/ 1085273 w 1331000"/>
              <a:gd name="connsiteY10" fmla="*/ 868288 h 927071"/>
              <a:gd name="connsiteX11" fmla="*/ 1118474 w 1331000"/>
              <a:gd name="connsiteY11" fmla="*/ 415781 h 927071"/>
              <a:gd name="connsiteX12" fmla="*/ 1170182 w 1331000"/>
              <a:gd name="connsiteY12" fmla="*/ 398025 h 927071"/>
              <a:gd name="connsiteX13" fmla="*/ 1144056 w 1331000"/>
              <a:gd name="connsiteY13" fmla="*/ 923805 h 927071"/>
              <a:gd name="connsiteX14" fmla="*/ 249250 w 1331000"/>
              <a:gd name="connsiteY14" fmla="*/ 927071 h 927071"/>
              <a:gd name="connsiteX15" fmla="*/ 304767 w 1331000"/>
              <a:gd name="connsiteY15" fmla="*/ 303319 h 927071"/>
              <a:gd name="connsiteX16" fmla="*/ 669540 w 1331000"/>
              <a:gd name="connsiteY16" fmla="*/ 56 h 92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31000" h="927071">
                <a:moveTo>
                  <a:pt x="692844" y="136838"/>
                </a:moveTo>
                <a:cubicBezTo>
                  <a:pt x="723800" y="153507"/>
                  <a:pt x="721418" y="170175"/>
                  <a:pt x="690462" y="184463"/>
                </a:cubicBezTo>
                <a:cubicBezTo>
                  <a:pt x="630138" y="186051"/>
                  <a:pt x="522188" y="223356"/>
                  <a:pt x="497582" y="348769"/>
                </a:cubicBezTo>
                <a:cubicBezTo>
                  <a:pt x="480119" y="370994"/>
                  <a:pt x="450750" y="383694"/>
                  <a:pt x="445194" y="344007"/>
                </a:cubicBezTo>
                <a:cubicBezTo>
                  <a:pt x="464243" y="263838"/>
                  <a:pt x="528538" y="128900"/>
                  <a:pt x="692844" y="136838"/>
                </a:cubicBezTo>
                <a:close/>
                <a:moveTo>
                  <a:pt x="669540" y="56"/>
                </a:moveTo>
                <a:cubicBezTo>
                  <a:pt x="848675" y="3295"/>
                  <a:pt x="1023224" y="146157"/>
                  <a:pt x="1062413" y="306585"/>
                </a:cubicBezTo>
                <a:cubicBezTo>
                  <a:pt x="1060236" y="375164"/>
                  <a:pt x="1051528" y="388228"/>
                  <a:pt x="1006896" y="365368"/>
                </a:cubicBezTo>
                <a:cubicBezTo>
                  <a:pt x="966619" y="44239"/>
                  <a:pt x="495267" y="-97275"/>
                  <a:pt x="366816" y="342508"/>
                </a:cubicBezTo>
                <a:cubicBezTo>
                  <a:pt x="-42487" y="403468"/>
                  <a:pt x="2144" y="781202"/>
                  <a:pt x="245984" y="868288"/>
                </a:cubicBezTo>
                <a:lnTo>
                  <a:pt x="1085273" y="868288"/>
                </a:lnTo>
                <a:cubicBezTo>
                  <a:pt x="1295367" y="809505"/>
                  <a:pt x="1316594" y="572535"/>
                  <a:pt x="1118474" y="415781"/>
                </a:cubicBezTo>
                <a:cubicBezTo>
                  <a:pt x="1129360" y="402718"/>
                  <a:pt x="1133103" y="392038"/>
                  <a:pt x="1170182" y="398025"/>
                </a:cubicBezTo>
                <a:cubicBezTo>
                  <a:pt x="1412933" y="511236"/>
                  <a:pt x="1361771" y="820391"/>
                  <a:pt x="1144056" y="923805"/>
                </a:cubicBezTo>
                <a:lnTo>
                  <a:pt x="249250" y="927071"/>
                </a:lnTo>
                <a:cubicBezTo>
                  <a:pt x="-42487" y="875908"/>
                  <a:pt x="-141548" y="347951"/>
                  <a:pt x="304767" y="303319"/>
                </a:cubicBezTo>
                <a:cubicBezTo>
                  <a:pt x="388112" y="79482"/>
                  <a:pt x="530213" y="-2463"/>
                  <a:pt x="669540" y="56"/>
                </a:cubicBezTo>
                <a:close/>
              </a:path>
            </a:pathLst>
          </a:cu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汉仪旗黑-50简" panose="00020600040101010101" pitchFamily="18" charset="-122"/>
              <a:ea typeface="汉仪旗黑-50简" panose="00020600040101010101" pitchFamily="18" charset="-122"/>
              <a:sym typeface="汉仪旗黑-50简" panose="00020600040101010101" pitchFamily="18" charset="-122"/>
            </a:endParaRPr>
          </a:p>
        </p:txBody>
      </p:sp>
      <p:sp>
        <p:nvSpPr>
          <p:cNvPr id="135" name="TextBox 134"/>
          <p:cNvSpPr txBox="1"/>
          <p:nvPr/>
        </p:nvSpPr>
        <p:spPr>
          <a:xfrm>
            <a:off x="4951691" y="1779604"/>
            <a:ext cx="697627" cy="246221"/>
          </a:xfrm>
          <a:prstGeom prst="rect">
            <a:avLst/>
          </a:prstGeom>
          <a:noFill/>
        </p:spPr>
        <p:txBody>
          <a:bodyPr wrap="none" rtlCol="0">
            <a:spAutoFit/>
          </a:bodyPr>
          <a:lstStyle/>
          <a:p>
            <a:r>
              <a:rPr lang="zh-CN" altLang="en-US" sz="1000" b="1" dirty="0" smtClean="0">
                <a:latin typeface="+mj-ea"/>
                <a:ea typeface="+mj-ea"/>
              </a:rPr>
              <a:t>停车平台</a:t>
            </a:r>
            <a:endParaRPr lang="zh-CN" altLang="en-US" sz="1000" b="1" dirty="0">
              <a:latin typeface="+mj-ea"/>
              <a:ea typeface="+mj-ea"/>
            </a:endParaRPr>
          </a:p>
        </p:txBody>
      </p:sp>
      <p:sp>
        <p:nvSpPr>
          <p:cNvPr id="136" name="矩形 135"/>
          <p:cNvSpPr/>
          <p:nvPr/>
        </p:nvSpPr>
        <p:spPr>
          <a:xfrm>
            <a:off x="5174105" y="3284653"/>
            <a:ext cx="303823" cy="694357"/>
          </a:xfrm>
          <a:prstGeom prst="rect">
            <a:avLst/>
          </a:prstGeom>
        </p:spPr>
        <p:txBody>
          <a:bodyPr vert="horz" lIns="91440" tIns="45720" rIns="91440" bIns="45720" rtlCol="0">
            <a:noAutofit/>
          </a:bodyPr>
          <a:lstStyle/>
          <a:p>
            <a:pPr algn="just">
              <a:buClr>
                <a:schemeClr val="accent2"/>
              </a:buClr>
            </a:pPr>
            <a:r>
              <a:rPr lang="zh-CN" altLang="en-US" sz="800" dirty="0" smtClean="0">
                <a:solidFill>
                  <a:schemeClr val="bg1"/>
                </a:solidFill>
                <a:latin typeface="微软雅黑" panose="020B0503020204020204" charset="-122"/>
                <a:ea typeface="微软雅黑" panose="020B0503020204020204" charset="-122"/>
              </a:rPr>
              <a:t>交易记录</a:t>
            </a:r>
            <a:endParaRPr lang="zh-CN" altLang="en-US" sz="800" dirty="0">
              <a:solidFill>
                <a:schemeClr val="bg1"/>
              </a:solidFill>
              <a:latin typeface="微软雅黑" panose="020B0503020204020204" charset="-122"/>
              <a:ea typeface="微软雅黑" panose="020B0503020204020204" charset="-122"/>
            </a:endParaRPr>
          </a:p>
        </p:txBody>
      </p:sp>
      <p:sp>
        <p:nvSpPr>
          <p:cNvPr id="137" name="矩形 136"/>
          <p:cNvSpPr/>
          <p:nvPr/>
        </p:nvSpPr>
        <p:spPr>
          <a:xfrm>
            <a:off x="5948332" y="4002143"/>
            <a:ext cx="1132764" cy="509832"/>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a:off x="5955156" y="4127302"/>
            <a:ext cx="1119116" cy="282922"/>
          </a:xfrm>
          <a:prstGeom prst="rect">
            <a:avLst/>
          </a:prstGeom>
        </p:spPr>
        <p:txBody>
          <a:bodyPr vert="horz" lIns="91440" tIns="45720" rIns="91440" bIns="45720" rtlCol="0">
            <a:noAutofit/>
          </a:bodyPr>
          <a:lstStyle/>
          <a:p>
            <a:pPr algn="ctr">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路边停车泊位</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grpSp>
        <p:nvGrpSpPr>
          <p:cNvPr id="139" name="组合 138"/>
          <p:cNvGrpSpPr>
            <a:grpSpLocks noChangeAspect="1"/>
          </p:cNvGrpSpPr>
          <p:nvPr/>
        </p:nvGrpSpPr>
        <p:grpSpPr>
          <a:xfrm>
            <a:off x="7317879" y="4039565"/>
            <a:ext cx="843811" cy="393393"/>
            <a:chOff x="725450" y="1614979"/>
            <a:chExt cx="1259755" cy="587310"/>
          </a:xfrm>
        </p:grpSpPr>
        <p:pic>
          <p:nvPicPr>
            <p:cNvPr id="140" name="Picture 3" descr="C:\Users\Genvo\Desktop\u=3616979576,2781313726&amp;fm=26&amp;gp=0.png"/>
            <p:cNvPicPr>
              <a:picLocks noChangeAspect="1" noChangeArrowheads="1"/>
            </p:cNvPicPr>
            <p:nvPr/>
          </p:nvPicPr>
          <p:blipFill>
            <a:blip r:embed="rId1" cstate="print"/>
            <a:srcRect/>
            <a:stretch>
              <a:fillRect/>
            </a:stretch>
          </p:blipFill>
          <p:spPr bwMode="auto">
            <a:xfrm>
              <a:off x="725450" y="1721619"/>
              <a:ext cx="944977" cy="480670"/>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2" descr="C:\Users\Genvo\Desktop\1002.jpg"/>
            <p:cNvPicPr>
              <a:picLocks noChangeAspect="1" noChangeArrowheads="1"/>
            </p:cNvPicPr>
            <p:nvPr/>
          </p:nvPicPr>
          <p:blipFill rotWithShape="1">
            <a:blip r:embed="rId2" cstate="print"/>
            <a:srcRect/>
            <a:stretch>
              <a:fillRect/>
            </a:stretch>
          </p:blipFill>
          <p:spPr bwMode="auto">
            <a:xfrm>
              <a:off x="1505215" y="1622147"/>
              <a:ext cx="450471" cy="230756"/>
            </a:xfrm>
            <a:prstGeom prst="rect">
              <a:avLst/>
            </a:prstGeom>
            <a:noFill/>
            <a:extLst>
              <a:ext uri="{909E8E84-426E-40DD-AFC4-6F175D3DCCD1}">
                <a14:hiddenFill xmlns:a14="http://schemas.microsoft.com/office/drawing/2010/main">
                  <a:solidFill>
                    <a:srgbClr val="FFFFFF"/>
                  </a:solidFill>
                </a14:hiddenFill>
              </a:ext>
            </a:extLst>
          </p:spPr>
        </p:pic>
        <p:sp>
          <p:nvSpPr>
            <p:cNvPr id="142" name="圆角矩形标注 141"/>
            <p:cNvSpPr/>
            <p:nvPr/>
          </p:nvSpPr>
          <p:spPr>
            <a:xfrm>
              <a:off x="1502319" y="1614979"/>
              <a:ext cx="482886" cy="237924"/>
            </a:xfrm>
            <a:prstGeom prst="wedgeRoundRectCallout">
              <a:avLst>
                <a:gd name="adj1" fmla="val -75406"/>
                <a:gd name="adj2" fmla="val 2913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矩形 142"/>
          <p:cNvSpPr/>
          <p:nvPr/>
        </p:nvSpPr>
        <p:spPr>
          <a:xfrm>
            <a:off x="7208147" y="4412198"/>
            <a:ext cx="996021" cy="282922"/>
          </a:xfrm>
          <a:prstGeom prst="rect">
            <a:avLst/>
          </a:prstGeom>
        </p:spPr>
        <p:txBody>
          <a:bodyPr vert="horz" lIns="91440" tIns="45720" rIns="91440" bIns="45720" rtlCol="0">
            <a:noAutofit/>
          </a:bodyPr>
          <a:lstStyle/>
          <a:p>
            <a:pPr algn="just">
              <a:buClr>
                <a:schemeClr val="accent2"/>
              </a:buClr>
            </a:pPr>
            <a:r>
              <a:rPr lang="zh-CN" altLang="en-US" sz="1000" b="1" dirty="0" smtClean="0">
                <a:solidFill>
                  <a:schemeClr val="tx1">
                    <a:lumMod val="85000"/>
                    <a:lumOff val="15000"/>
                  </a:schemeClr>
                </a:solidFill>
                <a:latin typeface="微软雅黑" panose="020B0503020204020204" charset="-122"/>
                <a:ea typeface="微软雅黑" panose="020B0503020204020204" charset="-122"/>
              </a:rPr>
              <a:t>车辆驶离泊位</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144" name="右箭头 143"/>
          <p:cNvSpPr/>
          <p:nvPr/>
        </p:nvSpPr>
        <p:spPr>
          <a:xfrm>
            <a:off x="5789470" y="4155991"/>
            <a:ext cx="320722" cy="21432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上弧形箭头 19"/>
          <p:cNvSpPr/>
          <p:nvPr/>
        </p:nvSpPr>
        <p:spPr>
          <a:xfrm rot="16200000">
            <a:off x="3846849" y="3421570"/>
            <a:ext cx="1529107" cy="50983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矩形 144"/>
          <p:cNvSpPr/>
          <p:nvPr/>
        </p:nvSpPr>
        <p:spPr>
          <a:xfrm>
            <a:off x="6808859" y="2580311"/>
            <a:ext cx="1349526" cy="1009645"/>
          </a:xfrm>
          <a:prstGeom prst="rect">
            <a:avLst/>
          </a:prstGeom>
        </p:spPr>
        <p:txBody>
          <a:bodyPr vert="horz" lIns="91440" tIns="45720" rIns="91440" bIns="45720" rtlCol="0">
            <a:noAutofit/>
          </a:bodyPr>
          <a:lstStyle/>
          <a:p>
            <a:pPr algn="just">
              <a:lnSpc>
                <a:spcPct val="120000"/>
              </a:lnSpc>
              <a:buClr>
                <a:schemeClr val="accent2"/>
              </a:buClr>
            </a:pPr>
            <a:r>
              <a:rPr lang="zh-CN" altLang="en-US" sz="1000" dirty="0" smtClean="0">
                <a:solidFill>
                  <a:schemeClr val="tx1">
                    <a:lumMod val="85000"/>
                    <a:lumOff val="15000"/>
                  </a:schemeClr>
                </a:solidFill>
                <a:latin typeface="微软雅黑" panose="020B0503020204020204" charset="-122"/>
                <a:ea typeface="微软雅黑" panose="020B0503020204020204" charset="-122"/>
              </a:rPr>
              <a:t>视频：抓拍保存对应特征图。</a:t>
            </a:r>
            <a:endParaRPr lang="en-US" altLang="zh-CN" sz="10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20000"/>
              </a:lnSpc>
              <a:buClr>
                <a:schemeClr val="accent2"/>
              </a:buClr>
            </a:pP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：只对指定车牌号车辆进行</a:t>
            </a:r>
            <a:r>
              <a:rPr lang="en-US" altLang="zh-CN" sz="10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000" dirty="0" smtClean="0">
                <a:solidFill>
                  <a:schemeClr val="tx1">
                    <a:lumMod val="85000"/>
                    <a:lumOff val="15000"/>
                  </a:schemeClr>
                </a:solidFill>
                <a:latin typeface="微软雅黑" panose="020B0503020204020204" charset="-122"/>
                <a:ea typeface="微软雅黑" panose="020B0503020204020204" charset="-122"/>
              </a:rPr>
              <a:t>扣费操作。</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4"/>
          <p:cNvSpPr>
            <a:spLocks noChangeAspect="1" noChangeArrowheads="1"/>
          </p:cNvSpPr>
          <p:nvPr/>
        </p:nvSpPr>
        <p:spPr bwMode="auto">
          <a:xfrm>
            <a:off x="931862" y="2894013"/>
            <a:ext cx="3699436" cy="14366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文本占位符 1"/>
          <p:cNvSpPr>
            <a:spLocks noGrp="1"/>
          </p:cNvSpPr>
          <p:nvPr>
            <p:ph type="body" sz="quarter" idx="10"/>
          </p:nvPr>
        </p:nvSpPr>
        <p:spPr/>
        <p:txBody>
          <a:bodyPr/>
          <a:lstStyle/>
          <a:p>
            <a:r>
              <a:rPr kumimoji="1" lang="zh-CN" altLang="en-US" dirty="0"/>
              <a:t>路内停车</a:t>
            </a:r>
            <a:r>
              <a:rPr kumimoji="1" lang="en-US" altLang="zh-CN" dirty="0"/>
              <a:t>——</a:t>
            </a:r>
            <a:r>
              <a:rPr lang="zh-CN" altLang="en-US" dirty="0" smtClean="0"/>
              <a:t>方案核心</a:t>
            </a:r>
            <a:endParaRPr lang="zh-CN" altLang="en-US" dirty="0"/>
          </a:p>
        </p:txBody>
      </p:sp>
      <p:sp>
        <p:nvSpPr>
          <p:cNvPr id="23" name="文本占位符 5"/>
          <p:cNvSpPr>
            <a:spLocks noGrp="1"/>
          </p:cNvSpPr>
          <p:nvPr>
            <p:ph type="body" sz="quarter" idx="11"/>
          </p:nvPr>
        </p:nvSpPr>
        <p:spPr>
          <a:xfrm>
            <a:off x="359822" y="791871"/>
            <a:ext cx="3262286"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为路内停车赋能</a:t>
            </a:r>
            <a:endParaRPr lang="zh-CN" altLang="en-US" sz="1500" b="1" dirty="0"/>
          </a:p>
        </p:txBody>
      </p:sp>
      <p:sp>
        <p:nvSpPr>
          <p:cNvPr id="74" name="Rectangle 2"/>
          <p:cNvSpPr>
            <a:spLocks noChangeArrowheads="1"/>
          </p:cNvSpPr>
          <p:nvPr/>
        </p:nvSpPr>
        <p:spPr bwMode="auto">
          <a:xfrm>
            <a:off x="931862" y="1465263"/>
            <a:ext cx="3699436" cy="1430337"/>
          </a:xfrm>
          <a:prstGeom prst="rect">
            <a:avLst/>
          </a:prstGeom>
          <a:solidFill>
            <a:srgbClr val="D0A475"/>
          </a:solidFill>
          <a:ln>
            <a:noFill/>
          </a:ln>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6" name="Rectangle 4"/>
          <p:cNvSpPr>
            <a:spLocks noChangeArrowheads="1"/>
          </p:cNvSpPr>
          <p:nvPr/>
        </p:nvSpPr>
        <p:spPr bwMode="auto">
          <a:xfrm>
            <a:off x="4631298" y="1465263"/>
            <a:ext cx="3699436" cy="143668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1" name="矩形 28"/>
          <p:cNvSpPr>
            <a:spLocks noChangeArrowheads="1"/>
          </p:cNvSpPr>
          <p:nvPr/>
        </p:nvSpPr>
        <p:spPr bwMode="auto">
          <a:xfrm>
            <a:off x="2016124" y="2001838"/>
            <a:ext cx="234632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一位一桩，智能视频实时检测泊位状态，提供高清实时视频、阶段录像追溯，实现停车可视化。</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2" name="TextBox 13"/>
          <p:cNvSpPr txBox="1">
            <a:spLocks noChangeArrowheads="1"/>
          </p:cNvSpPr>
          <p:nvPr/>
        </p:nvSpPr>
        <p:spPr bwMode="auto">
          <a:xfrm>
            <a:off x="2016124" y="1728788"/>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停车可视化</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2" name="Rectangle 2"/>
          <p:cNvSpPr>
            <a:spLocks noChangeArrowheads="1"/>
          </p:cNvSpPr>
          <p:nvPr/>
        </p:nvSpPr>
        <p:spPr bwMode="auto">
          <a:xfrm>
            <a:off x="4631298" y="2900364"/>
            <a:ext cx="3699436" cy="1430337"/>
          </a:xfrm>
          <a:prstGeom prst="rect">
            <a:avLst/>
          </a:prstGeom>
          <a:solidFill>
            <a:srgbClr val="D0A475"/>
          </a:solidFill>
          <a:ln>
            <a:noFill/>
          </a:ln>
        </p:spPr>
        <p:txBody>
          <a:bodyPr anchor="ctr"/>
          <a:lstStyle/>
          <a:p>
            <a:pPr algn="ctr">
              <a:buFont typeface="Arial" panose="020B0604020202020204" pitchFamily="34" charset="0"/>
              <a:buNone/>
            </a:pPr>
            <a:endParaRPr lang="en-US" altLang="zh-CN">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4" name="矩形 28"/>
          <p:cNvSpPr>
            <a:spLocks noChangeArrowheads="1"/>
          </p:cNvSpPr>
          <p:nvPr/>
        </p:nvSpPr>
        <p:spPr bwMode="auto">
          <a:xfrm>
            <a:off x="5715560" y="3328989"/>
            <a:ext cx="234632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泊位状态检测自动化、停车扣费自动化，可大量减少现场巡检人员，节约人力成本，提高运营效率。</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5" name="TextBox 13"/>
          <p:cNvSpPr txBox="1">
            <a:spLocks noChangeArrowheads="1"/>
          </p:cNvSpPr>
          <p:nvPr/>
        </p:nvSpPr>
        <p:spPr bwMode="auto">
          <a:xfrm>
            <a:off x="5715560" y="3094039"/>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营运效率高效化</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8" name="Oval 6"/>
          <p:cNvSpPr>
            <a:spLocks noChangeArrowheads="1"/>
          </p:cNvSpPr>
          <p:nvPr/>
        </p:nvSpPr>
        <p:spPr bwMode="auto">
          <a:xfrm>
            <a:off x="4162424" y="2559844"/>
            <a:ext cx="758825" cy="763588"/>
          </a:xfrm>
          <a:prstGeom prst="ellipse">
            <a:avLst/>
          </a:prstGeom>
          <a:solidFill>
            <a:schemeClr val="bg1"/>
          </a:solidFill>
          <a:ln w="28575">
            <a:solidFill>
              <a:schemeClr val="bg1"/>
            </a:solidFill>
            <a:round/>
          </a:ln>
        </p:spPr>
        <p:txBody>
          <a:bodyPr anchor="ctr"/>
          <a:lstStyle/>
          <a:p>
            <a:pPr algn="ctr">
              <a:buFont typeface="Arial" panose="020B0604020202020204" pitchFamily="34" charset="0"/>
              <a:buNone/>
            </a:pPr>
            <a:endParaRPr lang="en-US" altLang="zh-CN" sz="88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7" name="矩形 28"/>
          <p:cNvSpPr>
            <a:spLocks noChangeArrowheads="1"/>
          </p:cNvSpPr>
          <p:nvPr/>
        </p:nvSpPr>
        <p:spPr bwMode="auto">
          <a:xfrm>
            <a:off x="5715560" y="2008188"/>
            <a:ext cx="234632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基于</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在</a:t>
            </a:r>
            <a:r>
              <a:rPr lang="en-US" altLang="zh-CN" sz="1000"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支付技术实现停车扣费自动化，车辆入场自动检测计时，平台自动计费并下发</a:t>
            </a:r>
            <a:r>
              <a:rPr lang="en-US" altLang="zh-CN" sz="1000" dirty="0" smtClean="0">
                <a:solidFill>
                  <a:schemeClr val="bg1"/>
                </a:solidFill>
                <a:latin typeface="Arial" panose="020B0604020202020204" pitchFamily="34" charset="0"/>
                <a:ea typeface="微软雅黑" panose="020B0503020204020204" charset="-122"/>
                <a:sym typeface="Arial" panose="020B0604020202020204" pitchFamily="34" charset="0"/>
              </a:rPr>
              <a:t>ETC</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扣费指令，无需人工干预。</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8" name="TextBox 13"/>
          <p:cNvSpPr txBox="1">
            <a:spLocks noChangeArrowheads="1"/>
          </p:cNvSpPr>
          <p:nvPr/>
        </p:nvSpPr>
        <p:spPr bwMode="auto">
          <a:xfrm>
            <a:off x="5715560" y="1728788"/>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停车扣费自动化</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5" name="矩形 28"/>
          <p:cNvSpPr>
            <a:spLocks noChangeArrowheads="1"/>
          </p:cNvSpPr>
          <p:nvPr/>
        </p:nvSpPr>
        <p:spPr bwMode="auto">
          <a:xfrm>
            <a:off x="2016124" y="3348039"/>
            <a:ext cx="23463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1216025">
              <a:lnSpc>
                <a:spcPct val="150000"/>
              </a:lnSpc>
              <a:spcBef>
                <a:spcPct val="20000"/>
              </a:spcBef>
              <a:buFont typeface="Arial" panose="020B0604020202020204" pitchFamily="34" charset="0"/>
              <a:buNone/>
            </a:pP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路边泊位违停检测，抓拍</a:t>
            </a:r>
            <a:r>
              <a:rPr lang="en-US" altLang="zh-CN" sz="1000" dirty="0" smtClean="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smtClean="0">
                <a:solidFill>
                  <a:schemeClr val="bg1"/>
                </a:solidFill>
                <a:latin typeface="Arial" panose="020B0604020202020204" pitchFamily="34" charset="0"/>
                <a:ea typeface="微软雅黑" panose="020B0503020204020204" charset="-122"/>
                <a:sym typeface="Arial" panose="020B0604020202020204" pitchFamily="34" charset="0"/>
              </a:rPr>
              <a:t>录像等多种方式取证，基于互联网传输，无需本地化操作。</a:t>
            </a:r>
            <a:endPar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6" name="TextBox 13"/>
          <p:cNvSpPr txBox="1">
            <a:spLocks noChangeArrowheads="1"/>
          </p:cNvSpPr>
          <p:nvPr/>
        </p:nvSpPr>
        <p:spPr bwMode="auto">
          <a:xfrm>
            <a:off x="2016124" y="3094039"/>
            <a:ext cx="23463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200" b="1" dirty="0" smtClean="0">
                <a:solidFill>
                  <a:schemeClr val="bg1"/>
                </a:solidFill>
                <a:latin typeface="Arial" panose="020B0604020202020204" pitchFamily="34" charset="0"/>
                <a:ea typeface="微软雅黑" panose="020B0503020204020204" charset="-122"/>
                <a:sym typeface="Arial" panose="020B0604020202020204" pitchFamily="34" charset="0"/>
              </a:rPr>
              <a:t>违停取证远程化</a:t>
            </a:r>
            <a:endParaRPr lang="en-US" sz="12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Freeform 153"/>
          <p:cNvSpPr>
            <a:spLocks noChangeAspect="1" noEditPoints="1"/>
          </p:cNvSpPr>
          <p:nvPr/>
        </p:nvSpPr>
        <p:spPr bwMode="auto">
          <a:xfrm>
            <a:off x="1235005" y="1992572"/>
            <a:ext cx="384462" cy="437231"/>
          </a:xfrm>
          <a:custGeom>
            <a:avLst/>
            <a:gdLst>
              <a:gd name="T0" fmla="*/ 0 w 143"/>
              <a:gd name="T1" fmla="*/ 2147483647 h 163"/>
              <a:gd name="T2" fmla="*/ 2147483647 w 143"/>
              <a:gd name="T3" fmla="*/ 0 h 163"/>
              <a:gd name="T4" fmla="*/ 2147483647 w 143"/>
              <a:gd name="T5" fmla="*/ 2147483647 h 163"/>
              <a:gd name="T6" fmla="*/ 2147483647 w 143"/>
              <a:gd name="T7" fmla="*/ 2147483647 h 163"/>
              <a:gd name="T8" fmla="*/ 2147483647 w 143"/>
              <a:gd name="T9" fmla="*/ 2147483647 h 163"/>
              <a:gd name="T10" fmla="*/ 2147483647 w 143"/>
              <a:gd name="T11" fmla="*/ 2147483647 h 163"/>
              <a:gd name="T12" fmla="*/ 2147483647 w 143"/>
              <a:gd name="T13" fmla="*/ 2147483647 h 163"/>
              <a:gd name="T14" fmla="*/ 2147483647 w 143"/>
              <a:gd name="T15" fmla="*/ 2147483647 h 163"/>
              <a:gd name="T16" fmla="*/ 2147483647 w 143"/>
              <a:gd name="T17" fmla="*/ 2147483647 h 163"/>
              <a:gd name="T18" fmla="*/ 2147483647 w 143"/>
              <a:gd name="T19" fmla="*/ 2147483647 h 163"/>
              <a:gd name="T20" fmla="*/ 2147483647 w 143"/>
              <a:gd name="T21" fmla="*/ 2147483647 h 163"/>
              <a:gd name="T22" fmla="*/ 2147483647 w 143"/>
              <a:gd name="T23" fmla="*/ 2147483647 h 163"/>
              <a:gd name="T24" fmla="*/ 2147483647 w 143"/>
              <a:gd name="T25" fmla="*/ 2147483647 h 163"/>
              <a:gd name="T26" fmla="*/ 2147483647 w 143"/>
              <a:gd name="T27" fmla="*/ 2147483647 h 163"/>
              <a:gd name="T28" fmla="*/ 2147483647 w 143"/>
              <a:gd name="T29" fmla="*/ 2147483647 h 163"/>
              <a:gd name="T30" fmla="*/ 2147483647 w 143"/>
              <a:gd name="T31" fmla="*/ 2147483647 h 163"/>
              <a:gd name="T32" fmla="*/ 2147483647 w 143"/>
              <a:gd name="T33" fmla="*/ 2147483647 h 163"/>
              <a:gd name="T34" fmla="*/ 2147483647 w 143"/>
              <a:gd name="T35" fmla="*/ 2147483647 h 163"/>
              <a:gd name="T36" fmla="*/ 2147483647 w 143"/>
              <a:gd name="T37" fmla="*/ 2147483647 h 163"/>
              <a:gd name="T38" fmla="*/ 2147483647 w 143"/>
              <a:gd name="T39" fmla="*/ 2147483647 h 163"/>
              <a:gd name="T40" fmla="*/ 2147483647 w 143"/>
              <a:gd name="T41" fmla="*/ 2147483647 h 163"/>
              <a:gd name="T42" fmla="*/ 2147483647 w 143"/>
              <a:gd name="T43" fmla="*/ 2147483647 h 163"/>
              <a:gd name="T44" fmla="*/ 2147483647 w 143"/>
              <a:gd name="T45" fmla="*/ 2147483647 h 163"/>
              <a:gd name="T46" fmla="*/ 2147483647 w 143"/>
              <a:gd name="T47" fmla="*/ 2147483647 h 163"/>
              <a:gd name="T48" fmla="*/ 2147483647 w 143"/>
              <a:gd name="T49" fmla="*/ 2147483647 h 163"/>
              <a:gd name="T50" fmla="*/ 2147483647 w 143"/>
              <a:gd name="T51" fmla="*/ 2147483647 h 163"/>
              <a:gd name="T52" fmla="*/ 2147483647 w 143"/>
              <a:gd name="T53" fmla="*/ 2147483647 h 163"/>
              <a:gd name="T54" fmla="*/ 2147483647 w 143"/>
              <a:gd name="T55" fmla="*/ 2147483647 h 163"/>
              <a:gd name="T56" fmla="*/ 2147483647 w 143"/>
              <a:gd name="T57" fmla="*/ 2147483647 h 163"/>
              <a:gd name="T58" fmla="*/ 2147483647 w 143"/>
              <a:gd name="T59" fmla="*/ 2147483647 h 163"/>
              <a:gd name="T60" fmla="*/ 2147483647 w 143"/>
              <a:gd name="T61" fmla="*/ 2147483647 h 163"/>
              <a:gd name="T62" fmla="*/ 2147483647 w 143"/>
              <a:gd name="T63" fmla="*/ 2147483647 h 163"/>
              <a:gd name="T64" fmla="*/ 2147483647 w 143"/>
              <a:gd name="T65" fmla="*/ 2147483647 h 163"/>
              <a:gd name="T66" fmla="*/ 2147483647 w 143"/>
              <a:gd name="T67" fmla="*/ 2147483647 h 163"/>
              <a:gd name="T68" fmla="*/ 2147483647 w 143"/>
              <a:gd name="T69" fmla="*/ 2147483647 h 163"/>
              <a:gd name="T70" fmla="*/ 2147483647 w 143"/>
              <a:gd name="T71" fmla="*/ 2147483647 h 163"/>
              <a:gd name="T72" fmla="*/ 2147483647 w 143"/>
              <a:gd name="T73" fmla="*/ 2147483647 h 1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43" h="163">
                <a:moveTo>
                  <a:pt x="0" y="0"/>
                </a:moveTo>
                <a:lnTo>
                  <a:pt x="0" y="163"/>
                </a:lnTo>
                <a:lnTo>
                  <a:pt x="143" y="163"/>
                </a:lnTo>
                <a:lnTo>
                  <a:pt x="143" y="0"/>
                </a:lnTo>
                <a:lnTo>
                  <a:pt x="0" y="0"/>
                </a:lnTo>
                <a:close/>
                <a:moveTo>
                  <a:pt x="22" y="151"/>
                </a:moveTo>
                <a:lnTo>
                  <a:pt x="8" y="151"/>
                </a:lnTo>
                <a:lnTo>
                  <a:pt x="8" y="137"/>
                </a:lnTo>
                <a:lnTo>
                  <a:pt x="22" y="137"/>
                </a:lnTo>
                <a:lnTo>
                  <a:pt x="22" y="151"/>
                </a:lnTo>
                <a:close/>
                <a:moveTo>
                  <a:pt x="22" y="126"/>
                </a:moveTo>
                <a:lnTo>
                  <a:pt x="8" y="126"/>
                </a:lnTo>
                <a:lnTo>
                  <a:pt x="8" y="112"/>
                </a:lnTo>
                <a:lnTo>
                  <a:pt x="22" y="112"/>
                </a:lnTo>
                <a:lnTo>
                  <a:pt x="22" y="126"/>
                </a:lnTo>
                <a:close/>
                <a:moveTo>
                  <a:pt x="22" y="101"/>
                </a:moveTo>
                <a:lnTo>
                  <a:pt x="8" y="101"/>
                </a:lnTo>
                <a:lnTo>
                  <a:pt x="8" y="87"/>
                </a:lnTo>
                <a:lnTo>
                  <a:pt x="22" y="87"/>
                </a:lnTo>
                <a:lnTo>
                  <a:pt x="22" y="101"/>
                </a:lnTo>
                <a:close/>
                <a:moveTo>
                  <a:pt x="22" y="77"/>
                </a:moveTo>
                <a:lnTo>
                  <a:pt x="8" y="77"/>
                </a:lnTo>
                <a:lnTo>
                  <a:pt x="8" y="62"/>
                </a:lnTo>
                <a:lnTo>
                  <a:pt x="22" y="62"/>
                </a:lnTo>
                <a:lnTo>
                  <a:pt x="22" y="77"/>
                </a:lnTo>
                <a:close/>
                <a:moveTo>
                  <a:pt x="22" y="52"/>
                </a:moveTo>
                <a:lnTo>
                  <a:pt x="8" y="52"/>
                </a:lnTo>
                <a:lnTo>
                  <a:pt x="8" y="37"/>
                </a:lnTo>
                <a:lnTo>
                  <a:pt x="22" y="37"/>
                </a:lnTo>
                <a:lnTo>
                  <a:pt x="22" y="52"/>
                </a:lnTo>
                <a:close/>
                <a:moveTo>
                  <a:pt x="22" y="27"/>
                </a:moveTo>
                <a:lnTo>
                  <a:pt x="8" y="27"/>
                </a:lnTo>
                <a:lnTo>
                  <a:pt x="8" y="12"/>
                </a:lnTo>
                <a:lnTo>
                  <a:pt x="22" y="12"/>
                </a:lnTo>
                <a:lnTo>
                  <a:pt x="22" y="27"/>
                </a:lnTo>
                <a:close/>
                <a:moveTo>
                  <a:pt x="112" y="143"/>
                </a:moveTo>
                <a:lnTo>
                  <a:pt x="30" y="143"/>
                </a:lnTo>
                <a:lnTo>
                  <a:pt x="30" y="91"/>
                </a:lnTo>
                <a:lnTo>
                  <a:pt x="112" y="91"/>
                </a:lnTo>
                <a:lnTo>
                  <a:pt x="112" y="143"/>
                </a:lnTo>
                <a:close/>
                <a:moveTo>
                  <a:pt x="112" y="71"/>
                </a:moveTo>
                <a:lnTo>
                  <a:pt x="30" y="71"/>
                </a:lnTo>
                <a:lnTo>
                  <a:pt x="30" y="20"/>
                </a:lnTo>
                <a:lnTo>
                  <a:pt x="112" y="20"/>
                </a:lnTo>
                <a:lnTo>
                  <a:pt x="112" y="71"/>
                </a:lnTo>
                <a:close/>
                <a:moveTo>
                  <a:pt x="135" y="151"/>
                </a:moveTo>
                <a:lnTo>
                  <a:pt x="121" y="151"/>
                </a:lnTo>
                <a:lnTo>
                  <a:pt x="121" y="137"/>
                </a:lnTo>
                <a:lnTo>
                  <a:pt x="135" y="137"/>
                </a:lnTo>
                <a:lnTo>
                  <a:pt x="135" y="151"/>
                </a:lnTo>
                <a:close/>
                <a:moveTo>
                  <a:pt x="135" y="126"/>
                </a:moveTo>
                <a:lnTo>
                  <a:pt x="121" y="126"/>
                </a:lnTo>
                <a:lnTo>
                  <a:pt x="121" y="112"/>
                </a:lnTo>
                <a:lnTo>
                  <a:pt x="135" y="112"/>
                </a:lnTo>
                <a:lnTo>
                  <a:pt x="135" y="126"/>
                </a:lnTo>
                <a:close/>
                <a:moveTo>
                  <a:pt x="135" y="101"/>
                </a:moveTo>
                <a:lnTo>
                  <a:pt x="121" y="101"/>
                </a:lnTo>
                <a:lnTo>
                  <a:pt x="121" y="87"/>
                </a:lnTo>
                <a:lnTo>
                  <a:pt x="135" y="87"/>
                </a:lnTo>
                <a:lnTo>
                  <a:pt x="135" y="101"/>
                </a:lnTo>
                <a:close/>
                <a:moveTo>
                  <a:pt x="135" y="77"/>
                </a:moveTo>
                <a:lnTo>
                  <a:pt x="121" y="77"/>
                </a:lnTo>
                <a:lnTo>
                  <a:pt x="121" y="62"/>
                </a:lnTo>
                <a:lnTo>
                  <a:pt x="135" y="62"/>
                </a:lnTo>
                <a:lnTo>
                  <a:pt x="135" y="77"/>
                </a:lnTo>
                <a:close/>
                <a:moveTo>
                  <a:pt x="135" y="52"/>
                </a:moveTo>
                <a:lnTo>
                  <a:pt x="121" y="52"/>
                </a:lnTo>
                <a:lnTo>
                  <a:pt x="121" y="37"/>
                </a:lnTo>
                <a:lnTo>
                  <a:pt x="135" y="37"/>
                </a:lnTo>
                <a:lnTo>
                  <a:pt x="135" y="52"/>
                </a:lnTo>
                <a:close/>
                <a:moveTo>
                  <a:pt x="135" y="27"/>
                </a:moveTo>
                <a:lnTo>
                  <a:pt x="121" y="27"/>
                </a:lnTo>
                <a:lnTo>
                  <a:pt x="121" y="12"/>
                </a:lnTo>
                <a:lnTo>
                  <a:pt x="135" y="12"/>
                </a:lnTo>
                <a:lnTo>
                  <a:pt x="135" y="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72751" tIns="36375" rIns="72751" bIns="36375"/>
          <a:lstStyle/>
          <a:p>
            <a:endParaRPr lang="zh-CN" altLang="en-US"/>
          </a:p>
        </p:txBody>
      </p:sp>
      <p:pic>
        <p:nvPicPr>
          <p:cNvPr id="26" name="组合 5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45423" y="3408906"/>
            <a:ext cx="461030" cy="46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Freeform 217"/>
          <p:cNvSpPr>
            <a:spLocks noChangeAspect="1" noEditPoints="1"/>
          </p:cNvSpPr>
          <p:nvPr/>
        </p:nvSpPr>
        <p:spPr bwMode="auto">
          <a:xfrm>
            <a:off x="4314681" y="2735572"/>
            <a:ext cx="496153" cy="372115"/>
          </a:xfrm>
          <a:custGeom>
            <a:avLst/>
            <a:gdLst>
              <a:gd name="T0" fmla="*/ 2147483647 w 78"/>
              <a:gd name="T1" fmla="*/ 2147483647 h 58"/>
              <a:gd name="T2" fmla="*/ 0 w 78"/>
              <a:gd name="T3" fmla="*/ 2147483647 h 58"/>
              <a:gd name="T4" fmla="*/ 0 w 78"/>
              <a:gd name="T5" fmla="*/ 0 h 58"/>
              <a:gd name="T6" fmla="*/ 2147483647 w 78"/>
              <a:gd name="T7" fmla="*/ 0 h 58"/>
              <a:gd name="T8" fmla="*/ 2147483647 w 78"/>
              <a:gd name="T9" fmla="*/ 2147483647 h 58"/>
              <a:gd name="T10" fmla="*/ 2147483647 w 78"/>
              <a:gd name="T11" fmla="*/ 2147483647 h 58"/>
              <a:gd name="T12" fmla="*/ 2147483647 w 78"/>
              <a:gd name="T13" fmla="*/ 2147483647 h 58"/>
              <a:gd name="T14" fmla="*/ 2147483647 w 78"/>
              <a:gd name="T15" fmla="*/ 2147483647 h 58"/>
              <a:gd name="T16" fmla="*/ 2147483647 w 78"/>
              <a:gd name="T17" fmla="*/ 2147483647 h 58"/>
              <a:gd name="T18" fmla="*/ 2147483647 w 78"/>
              <a:gd name="T19" fmla="*/ 2147483647 h 58"/>
              <a:gd name="T20" fmla="*/ 2147483647 w 78"/>
              <a:gd name="T21" fmla="*/ 2147483647 h 58"/>
              <a:gd name="T22" fmla="*/ 2147483647 w 78"/>
              <a:gd name="T23" fmla="*/ 2147483647 h 58"/>
              <a:gd name="T24" fmla="*/ 2147483647 w 78"/>
              <a:gd name="T25" fmla="*/ 2147483647 h 58"/>
              <a:gd name="T26" fmla="*/ 2147483647 w 78"/>
              <a:gd name="T27" fmla="*/ 2147483647 h 58"/>
              <a:gd name="T28" fmla="*/ 2147483647 w 78"/>
              <a:gd name="T29" fmla="*/ 2147483647 h 58"/>
              <a:gd name="T30" fmla="*/ 2147483647 w 78"/>
              <a:gd name="T31" fmla="*/ 2147483647 h 58"/>
              <a:gd name="T32" fmla="*/ 2147483647 w 78"/>
              <a:gd name="T33" fmla="*/ 2147483647 h 58"/>
              <a:gd name="T34" fmla="*/ 2147483647 w 78"/>
              <a:gd name="T35" fmla="*/ 2147483647 h 58"/>
              <a:gd name="T36" fmla="*/ 2147483647 w 78"/>
              <a:gd name="T37" fmla="*/ 2147483647 h 58"/>
              <a:gd name="T38" fmla="*/ 2147483647 w 78"/>
              <a:gd name="T39" fmla="*/ 2147483647 h 58"/>
              <a:gd name="T40" fmla="*/ 2147483647 w 78"/>
              <a:gd name="T41" fmla="*/ 2147483647 h 58"/>
              <a:gd name="T42" fmla="*/ 2147483647 w 78"/>
              <a:gd name="T43" fmla="*/ 2147483647 h 58"/>
              <a:gd name="T44" fmla="*/ 2147483647 w 78"/>
              <a:gd name="T45" fmla="*/ 2147483647 h 58"/>
              <a:gd name="T46" fmla="*/ 2147483647 w 78"/>
              <a:gd name="T47" fmla="*/ 2147483647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D0A475"/>
          </a:solidFill>
          <a:ln>
            <a:noFill/>
          </a:ln>
        </p:spPr>
        <p:txBody>
          <a:bodyPr lIns="121682" tIns="60841" rIns="121682" bIns="60841"/>
          <a:lstStyle/>
          <a:p>
            <a:endParaRPr lang="zh-CN" altLang="en-US"/>
          </a:p>
        </p:txBody>
      </p:sp>
      <p:sp>
        <p:nvSpPr>
          <p:cNvPr id="28" name="Freeform 13"/>
          <p:cNvSpPr>
            <a:spLocks noChangeAspect="1" noEditPoints="1"/>
          </p:cNvSpPr>
          <p:nvPr/>
        </p:nvSpPr>
        <p:spPr bwMode="auto">
          <a:xfrm>
            <a:off x="1176156" y="3489489"/>
            <a:ext cx="502159" cy="299863"/>
          </a:xfrm>
          <a:custGeom>
            <a:avLst/>
            <a:gdLst>
              <a:gd name="T0" fmla="*/ 2147483647 w 256"/>
              <a:gd name="T1" fmla="*/ 2147483647 h 154"/>
              <a:gd name="T2" fmla="*/ 2147483647 w 256"/>
              <a:gd name="T3" fmla="*/ 2147483647 h 154"/>
              <a:gd name="T4" fmla="*/ 2147483647 w 256"/>
              <a:gd name="T5" fmla="*/ 2147483647 h 154"/>
              <a:gd name="T6" fmla="*/ 2147483647 w 256"/>
              <a:gd name="T7" fmla="*/ 0 h 154"/>
              <a:gd name="T8" fmla="*/ 2147483647 w 256"/>
              <a:gd name="T9" fmla="*/ 0 h 154"/>
              <a:gd name="T10" fmla="*/ 2147483647 w 256"/>
              <a:gd name="T11" fmla="*/ 2147483647 h 154"/>
              <a:gd name="T12" fmla="*/ 2147483647 w 256"/>
              <a:gd name="T13" fmla="*/ 2147483647 h 154"/>
              <a:gd name="T14" fmla="*/ 2147483647 w 256"/>
              <a:gd name="T15" fmla="*/ 2147483647 h 154"/>
              <a:gd name="T16" fmla="*/ 0 w 256"/>
              <a:gd name="T17" fmla="*/ 2147483647 h 154"/>
              <a:gd name="T18" fmla="*/ 2147483647 w 256"/>
              <a:gd name="T19" fmla="*/ 2147483647 h 154"/>
              <a:gd name="T20" fmla="*/ 2147483647 w 256"/>
              <a:gd name="T21" fmla="*/ 2147483647 h 154"/>
              <a:gd name="T22" fmla="*/ 2147483647 w 256"/>
              <a:gd name="T23" fmla="*/ 2147483647 h 154"/>
              <a:gd name="T24" fmla="*/ 2147483647 w 256"/>
              <a:gd name="T25" fmla="*/ 2147483647 h 154"/>
              <a:gd name="T26" fmla="*/ 2147483647 w 256"/>
              <a:gd name="T27" fmla="*/ 2147483647 h 154"/>
              <a:gd name="T28" fmla="*/ 2147483647 w 256"/>
              <a:gd name="T29" fmla="*/ 2147483647 h 154"/>
              <a:gd name="T30" fmla="*/ 2147483647 w 256"/>
              <a:gd name="T31" fmla="*/ 2147483647 h 154"/>
              <a:gd name="T32" fmla="*/ 2147483647 w 256"/>
              <a:gd name="T33" fmla="*/ 2147483647 h 154"/>
              <a:gd name="T34" fmla="*/ 2147483647 w 256"/>
              <a:gd name="T35" fmla="*/ 2147483647 h 1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6" h="154">
                <a:moveTo>
                  <a:pt x="226" y="131"/>
                </a:moveTo>
                <a:cubicBezTo>
                  <a:pt x="226" y="131"/>
                  <a:pt x="226" y="131"/>
                  <a:pt x="226" y="130"/>
                </a:cubicBezTo>
                <a:cubicBezTo>
                  <a:pt x="226" y="10"/>
                  <a:pt x="226" y="10"/>
                  <a:pt x="226" y="10"/>
                </a:cubicBezTo>
                <a:cubicBezTo>
                  <a:pt x="226" y="5"/>
                  <a:pt x="222" y="0"/>
                  <a:pt x="217" y="0"/>
                </a:cubicBezTo>
                <a:cubicBezTo>
                  <a:pt x="38" y="0"/>
                  <a:pt x="38" y="0"/>
                  <a:pt x="38" y="0"/>
                </a:cubicBezTo>
                <a:cubicBezTo>
                  <a:pt x="33" y="0"/>
                  <a:pt x="29" y="5"/>
                  <a:pt x="29" y="10"/>
                </a:cubicBezTo>
                <a:cubicBezTo>
                  <a:pt x="29" y="130"/>
                  <a:pt x="29" y="130"/>
                  <a:pt x="29" y="130"/>
                </a:cubicBezTo>
                <a:cubicBezTo>
                  <a:pt x="29" y="131"/>
                  <a:pt x="29" y="131"/>
                  <a:pt x="29" y="131"/>
                </a:cubicBezTo>
                <a:cubicBezTo>
                  <a:pt x="0" y="138"/>
                  <a:pt x="0" y="138"/>
                  <a:pt x="0" y="138"/>
                </a:cubicBezTo>
                <a:cubicBezTo>
                  <a:pt x="3" y="154"/>
                  <a:pt x="3" y="154"/>
                  <a:pt x="3" y="154"/>
                </a:cubicBezTo>
                <a:cubicBezTo>
                  <a:pt x="253" y="154"/>
                  <a:pt x="253" y="154"/>
                  <a:pt x="253" y="154"/>
                </a:cubicBezTo>
                <a:cubicBezTo>
                  <a:pt x="256" y="138"/>
                  <a:pt x="256" y="138"/>
                  <a:pt x="256" y="138"/>
                </a:cubicBezTo>
                <a:lnTo>
                  <a:pt x="226" y="131"/>
                </a:lnTo>
                <a:close/>
                <a:moveTo>
                  <a:pt x="207" y="119"/>
                </a:moveTo>
                <a:cubicBezTo>
                  <a:pt x="48" y="119"/>
                  <a:pt x="48" y="119"/>
                  <a:pt x="48" y="119"/>
                </a:cubicBezTo>
                <a:cubicBezTo>
                  <a:pt x="48" y="20"/>
                  <a:pt x="48" y="20"/>
                  <a:pt x="48" y="20"/>
                </a:cubicBezTo>
                <a:cubicBezTo>
                  <a:pt x="207" y="20"/>
                  <a:pt x="207" y="20"/>
                  <a:pt x="207" y="20"/>
                </a:cubicBezTo>
                <a:lnTo>
                  <a:pt x="207"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29" name="Freeform 25"/>
          <p:cNvSpPr>
            <a:spLocks noChangeAspect="1" noEditPoints="1"/>
          </p:cNvSpPr>
          <p:nvPr/>
        </p:nvSpPr>
        <p:spPr bwMode="auto">
          <a:xfrm>
            <a:off x="4970482" y="2031826"/>
            <a:ext cx="412112" cy="439073"/>
          </a:xfrm>
          <a:custGeom>
            <a:avLst/>
            <a:gdLst>
              <a:gd name="T0" fmla="*/ 2147483647 w 1548"/>
              <a:gd name="T1" fmla="*/ 2147483647 h 1648"/>
              <a:gd name="T2" fmla="*/ 2147483647 w 1548"/>
              <a:gd name="T3" fmla="*/ 2147483647 h 1648"/>
              <a:gd name="T4" fmla="*/ 2147483647 w 1548"/>
              <a:gd name="T5" fmla="*/ 2147483647 h 1648"/>
              <a:gd name="T6" fmla="*/ 2147483647 w 1548"/>
              <a:gd name="T7" fmla="*/ 2147483647 h 1648"/>
              <a:gd name="T8" fmla="*/ 2147483647 w 1548"/>
              <a:gd name="T9" fmla="*/ 2147483647 h 1648"/>
              <a:gd name="T10" fmla="*/ 2147483647 w 1548"/>
              <a:gd name="T11" fmla="*/ 2147483647 h 1648"/>
              <a:gd name="T12" fmla="*/ 2147483647 w 1548"/>
              <a:gd name="T13" fmla="*/ 2147483647 h 1648"/>
              <a:gd name="T14" fmla="*/ 2147483647 w 1548"/>
              <a:gd name="T15" fmla="*/ 2147483647 h 1648"/>
              <a:gd name="T16" fmla="*/ 2147483647 w 1548"/>
              <a:gd name="T17" fmla="*/ 2147483647 h 1648"/>
              <a:gd name="T18" fmla="*/ 2147483647 w 1548"/>
              <a:gd name="T19" fmla="*/ 2147483647 h 1648"/>
              <a:gd name="T20" fmla="*/ 2147483647 w 1548"/>
              <a:gd name="T21" fmla="*/ 2147483647 h 1648"/>
              <a:gd name="T22" fmla="*/ 2147483647 w 1548"/>
              <a:gd name="T23" fmla="*/ 2147483647 h 1648"/>
              <a:gd name="T24" fmla="*/ 2147483647 w 1548"/>
              <a:gd name="T25" fmla="*/ 2147483647 h 1648"/>
              <a:gd name="T26" fmla="*/ 2147483647 w 1548"/>
              <a:gd name="T27" fmla="*/ 2147483647 h 1648"/>
              <a:gd name="T28" fmla="*/ 0 w 1548"/>
              <a:gd name="T29" fmla="*/ 2147483647 h 1648"/>
              <a:gd name="T30" fmla="*/ 2147483647 w 1548"/>
              <a:gd name="T31" fmla="*/ 2147483647 h 1648"/>
              <a:gd name="T32" fmla="*/ 2147483647 w 1548"/>
              <a:gd name="T33" fmla="*/ 2147483647 h 1648"/>
              <a:gd name="T34" fmla="*/ 2147483647 w 1548"/>
              <a:gd name="T35" fmla="*/ 2147483647 h 1648"/>
              <a:gd name="T36" fmla="*/ 2147483647 w 1548"/>
              <a:gd name="T37" fmla="*/ 2147483647 h 1648"/>
              <a:gd name="T38" fmla="*/ 2147483647 w 1548"/>
              <a:gd name="T39" fmla="*/ 2147483647 h 1648"/>
              <a:gd name="T40" fmla="*/ 2147483647 w 1548"/>
              <a:gd name="T41" fmla="*/ 2147483647 h 1648"/>
              <a:gd name="T42" fmla="*/ 2147483647 w 1548"/>
              <a:gd name="T43" fmla="*/ 2147483647 h 1648"/>
              <a:gd name="T44" fmla="*/ 2147483647 w 1548"/>
              <a:gd name="T45" fmla="*/ 2147483647 h 1648"/>
              <a:gd name="T46" fmla="*/ 2147483647 w 1548"/>
              <a:gd name="T47" fmla="*/ 2147483647 h 1648"/>
              <a:gd name="T48" fmla="*/ 2147483647 w 1548"/>
              <a:gd name="T49" fmla="*/ 2147483647 h 1648"/>
              <a:gd name="T50" fmla="*/ 2147483647 w 1548"/>
              <a:gd name="T51" fmla="*/ 0 h 1648"/>
              <a:gd name="T52" fmla="*/ 2147483647 w 1548"/>
              <a:gd name="T53" fmla="*/ 2147483647 h 1648"/>
              <a:gd name="T54" fmla="*/ 2147483647 w 1548"/>
              <a:gd name="T55" fmla="*/ 2147483647 h 1648"/>
              <a:gd name="T56" fmla="*/ 2147483647 w 1548"/>
              <a:gd name="T57" fmla="*/ 2147483647 h 1648"/>
              <a:gd name="T58" fmla="*/ 2147483647 w 1548"/>
              <a:gd name="T59" fmla="*/ 2147483647 h 1648"/>
              <a:gd name="T60" fmla="*/ 2147483647 w 1548"/>
              <a:gd name="T61" fmla="*/ 2147483647 h 1648"/>
              <a:gd name="T62" fmla="*/ 2147483647 w 1548"/>
              <a:gd name="T63" fmla="*/ 2147483647 h 1648"/>
              <a:gd name="T64" fmla="*/ 2147483647 w 1548"/>
              <a:gd name="T65" fmla="*/ 2147483647 h 1648"/>
              <a:gd name="T66" fmla="*/ 2147483647 w 1548"/>
              <a:gd name="T67" fmla="*/ 2147483647 h 1648"/>
              <a:gd name="T68" fmla="*/ 2147483647 w 1548"/>
              <a:gd name="T69" fmla="*/ 2147483647 h 1648"/>
              <a:gd name="T70" fmla="*/ 2147483647 w 1548"/>
              <a:gd name="T71" fmla="*/ 2147483647 h 1648"/>
              <a:gd name="T72" fmla="*/ 2147483647 w 1548"/>
              <a:gd name="T73" fmla="*/ 2147483647 h 1648"/>
              <a:gd name="T74" fmla="*/ 2147483647 w 1548"/>
              <a:gd name="T75" fmla="*/ 2147483647 h 1648"/>
              <a:gd name="T76" fmla="*/ 2147483647 w 1548"/>
              <a:gd name="T77" fmla="*/ 2147483647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48" h="1648">
                <a:moveTo>
                  <a:pt x="1548" y="1327"/>
                </a:moveTo>
                <a:cubicBezTo>
                  <a:pt x="1268" y="1408"/>
                  <a:pt x="1268" y="1408"/>
                  <a:pt x="1268" y="1408"/>
                </a:cubicBezTo>
                <a:cubicBezTo>
                  <a:pt x="1186" y="1129"/>
                  <a:pt x="1186" y="1129"/>
                  <a:pt x="1186" y="1129"/>
                </a:cubicBezTo>
                <a:cubicBezTo>
                  <a:pt x="1307" y="1195"/>
                  <a:pt x="1307" y="1195"/>
                  <a:pt x="1307" y="1195"/>
                </a:cubicBezTo>
                <a:cubicBezTo>
                  <a:pt x="1358" y="1105"/>
                  <a:pt x="1388" y="1003"/>
                  <a:pt x="1388" y="893"/>
                </a:cubicBezTo>
                <a:cubicBezTo>
                  <a:pt x="1388" y="640"/>
                  <a:pt x="1236" y="422"/>
                  <a:pt x="1018" y="327"/>
                </a:cubicBezTo>
                <a:cubicBezTo>
                  <a:pt x="1061" y="195"/>
                  <a:pt x="1061" y="195"/>
                  <a:pt x="1061" y="195"/>
                </a:cubicBezTo>
                <a:cubicBezTo>
                  <a:pt x="1334" y="309"/>
                  <a:pt x="1526" y="578"/>
                  <a:pt x="1526" y="893"/>
                </a:cubicBezTo>
                <a:cubicBezTo>
                  <a:pt x="1526" y="1027"/>
                  <a:pt x="1490" y="1152"/>
                  <a:pt x="1428" y="1261"/>
                </a:cubicBezTo>
                <a:lnTo>
                  <a:pt x="1548" y="1327"/>
                </a:lnTo>
                <a:close/>
                <a:moveTo>
                  <a:pt x="770" y="1511"/>
                </a:moveTo>
                <a:cubicBezTo>
                  <a:pt x="542" y="1511"/>
                  <a:pt x="342" y="1385"/>
                  <a:pt x="235" y="1200"/>
                </a:cubicBezTo>
                <a:cubicBezTo>
                  <a:pt x="357" y="1130"/>
                  <a:pt x="357" y="1130"/>
                  <a:pt x="357" y="1130"/>
                </a:cubicBezTo>
                <a:cubicBezTo>
                  <a:pt x="75" y="1055"/>
                  <a:pt x="75" y="1055"/>
                  <a:pt x="75" y="1055"/>
                </a:cubicBezTo>
                <a:cubicBezTo>
                  <a:pt x="0" y="1336"/>
                  <a:pt x="0" y="1336"/>
                  <a:pt x="0" y="1336"/>
                </a:cubicBezTo>
                <a:cubicBezTo>
                  <a:pt x="116" y="1269"/>
                  <a:pt x="116" y="1269"/>
                  <a:pt x="116" y="1269"/>
                </a:cubicBezTo>
                <a:cubicBezTo>
                  <a:pt x="247" y="1495"/>
                  <a:pt x="490" y="1648"/>
                  <a:pt x="770" y="1648"/>
                </a:cubicBezTo>
                <a:cubicBezTo>
                  <a:pt x="922" y="1648"/>
                  <a:pt x="1062" y="1603"/>
                  <a:pt x="1180" y="1527"/>
                </a:cubicBezTo>
                <a:cubicBezTo>
                  <a:pt x="1095" y="1418"/>
                  <a:pt x="1095" y="1418"/>
                  <a:pt x="1095" y="1418"/>
                </a:cubicBezTo>
                <a:cubicBezTo>
                  <a:pt x="1001" y="1476"/>
                  <a:pt x="890" y="1511"/>
                  <a:pt x="770" y="1511"/>
                </a:cubicBezTo>
                <a:close/>
                <a:moveTo>
                  <a:pt x="153" y="901"/>
                </a:moveTo>
                <a:cubicBezTo>
                  <a:pt x="153" y="898"/>
                  <a:pt x="152" y="896"/>
                  <a:pt x="152" y="893"/>
                </a:cubicBezTo>
                <a:cubicBezTo>
                  <a:pt x="152" y="575"/>
                  <a:pt x="393" y="314"/>
                  <a:pt x="702" y="279"/>
                </a:cubicBezTo>
                <a:cubicBezTo>
                  <a:pt x="702" y="412"/>
                  <a:pt x="702" y="412"/>
                  <a:pt x="702" y="412"/>
                </a:cubicBezTo>
                <a:cubicBezTo>
                  <a:pt x="908" y="206"/>
                  <a:pt x="908" y="206"/>
                  <a:pt x="908" y="206"/>
                </a:cubicBezTo>
                <a:cubicBezTo>
                  <a:pt x="702" y="0"/>
                  <a:pt x="702" y="0"/>
                  <a:pt x="702" y="0"/>
                </a:cubicBezTo>
                <a:cubicBezTo>
                  <a:pt x="702" y="141"/>
                  <a:pt x="702" y="141"/>
                  <a:pt x="702" y="141"/>
                </a:cubicBezTo>
                <a:cubicBezTo>
                  <a:pt x="317" y="175"/>
                  <a:pt x="15" y="499"/>
                  <a:pt x="15" y="893"/>
                </a:cubicBezTo>
                <a:cubicBezTo>
                  <a:pt x="15" y="902"/>
                  <a:pt x="16" y="911"/>
                  <a:pt x="16" y="920"/>
                </a:cubicBezTo>
                <a:lnTo>
                  <a:pt x="153" y="901"/>
                </a:lnTo>
                <a:close/>
                <a:moveTo>
                  <a:pt x="573" y="862"/>
                </a:moveTo>
                <a:cubicBezTo>
                  <a:pt x="556" y="922"/>
                  <a:pt x="563" y="984"/>
                  <a:pt x="602" y="1039"/>
                </a:cubicBezTo>
                <a:cubicBezTo>
                  <a:pt x="664" y="947"/>
                  <a:pt x="780" y="849"/>
                  <a:pt x="860" y="830"/>
                </a:cubicBezTo>
                <a:cubicBezTo>
                  <a:pt x="696" y="949"/>
                  <a:pt x="604" y="1116"/>
                  <a:pt x="592" y="1305"/>
                </a:cubicBezTo>
                <a:cubicBezTo>
                  <a:pt x="661" y="1305"/>
                  <a:pt x="661" y="1305"/>
                  <a:pt x="661" y="1305"/>
                </a:cubicBezTo>
                <a:cubicBezTo>
                  <a:pt x="660" y="1233"/>
                  <a:pt x="670" y="1144"/>
                  <a:pt x="695" y="1103"/>
                </a:cubicBezTo>
                <a:cubicBezTo>
                  <a:pt x="758" y="1124"/>
                  <a:pt x="827" y="1112"/>
                  <a:pt x="887" y="1061"/>
                </a:cubicBezTo>
                <a:cubicBezTo>
                  <a:pt x="1006" y="961"/>
                  <a:pt x="961" y="708"/>
                  <a:pt x="1170" y="679"/>
                </a:cubicBezTo>
                <a:cubicBezTo>
                  <a:pt x="890" y="526"/>
                  <a:pt x="624" y="688"/>
                  <a:pt x="573" y="8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endParaRPr lang="zh-CN" altLang="en-US"/>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295720" y="1419361"/>
            <a:ext cx="3162939" cy="3203941"/>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 name="文本占位符 1"/>
          <p:cNvSpPr>
            <a:spLocks noGrp="1"/>
          </p:cNvSpPr>
          <p:nvPr>
            <p:ph type="body" sz="quarter" idx="10"/>
          </p:nvPr>
        </p:nvSpPr>
        <p:spPr/>
        <p:txBody>
          <a:bodyPr/>
          <a:lstStyle/>
          <a:p>
            <a:r>
              <a:rPr lang="zh-CN" altLang="en-US" dirty="0" smtClean="0"/>
              <a:t>智慧加油</a:t>
            </a:r>
            <a:r>
              <a:rPr lang="en-US" altLang="zh-CN" dirty="0" smtClean="0"/>
              <a:t>——</a:t>
            </a:r>
            <a:r>
              <a:rPr lang="zh-CN" altLang="en-US" dirty="0" smtClean="0"/>
              <a:t>解决方案</a:t>
            </a:r>
            <a:endParaRPr lang="zh-CN" altLang="en-US" dirty="0"/>
          </a:p>
        </p:txBody>
      </p:sp>
      <p:pic>
        <p:nvPicPr>
          <p:cNvPr id="10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2405" y="1704544"/>
            <a:ext cx="3520867" cy="2455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占位符 5"/>
          <p:cNvSpPr>
            <a:spLocks noGrp="1"/>
          </p:cNvSpPr>
          <p:nvPr>
            <p:ph type="body" sz="quarter" idx="11"/>
          </p:nvPr>
        </p:nvSpPr>
        <p:spPr>
          <a:xfrm>
            <a:off x="359822" y="791871"/>
            <a:ext cx="4955662"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基于</a:t>
            </a:r>
            <a:r>
              <a:rPr lang="en-US" altLang="zh-CN" sz="1500" b="1" dirty="0" smtClean="0"/>
              <a:t>ETC</a:t>
            </a:r>
            <a:r>
              <a:rPr lang="zh-CN" altLang="en-US" sz="1500" b="1" dirty="0" smtClean="0"/>
              <a:t>无感支付的新一代</a:t>
            </a:r>
            <a:r>
              <a:rPr lang="zh-CN" altLang="en-US" sz="1500" b="1" dirty="0" smtClean="0"/>
              <a:t>智慧加油</a:t>
            </a:r>
            <a:r>
              <a:rPr lang="zh-CN" altLang="en-US" sz="1500" b="1" dirty="0" smtClean="0"/>
              <a:t>解决</a:t>
            </a:r>
            <a:r>
              <a:rPr lang="zh-CN" altLang="en-US" sz="1500" b="1" dirty="0"/>
              <a:t>方案</a:t>
            </a:r>
            <a:endParaRPr lang="zh-CN" altLang="en-US" sz="1500" b="1" dirty="0"/>
          </a:p>
        </p:txBody>
      </p:sp>
      <p:sp>
        <p:nvSpPr>
          <p:cNvPr id="7" name="矩形 6"/>
          <p:cNvSpPr/>
          <p:nvPr/>
        </p:nvSpPr>
        <p:spPr>
          <a:xfrm>
            <a:off x="5426029" y="1545709"/>
            <a:ext cx="3032630" cy="1477328"/>
          </a:xfrm>
          <a:prstGeom prst="rect">
            <a:avLst/>
          </a:prstGeom>
        </p:spPr>
        <p:txBody>
          <a:bodyPr wrap="square">
            <a:spAutoFit/>
          </a:bodyPr>
          <a:lstStyle/>
          <a:p>
            <a:pPr algn="just">
              <a:lnSpc>
                <a:spcPct val="150000"/>
              </a:lnSpc>
            </a:pPr>
            <a:r>
              <a:rPr lang="zh-CN" altLang="en-US" sz="1200" dirty="0" smtClean="0">
                <a:latin typeface="微软雅黑" panose="020B0503020204020204" charset="-122"/>
                <a:ea typeface="微软雅黑" panose="020B0503020204020204" charset="-122"/>
              </a:rPr>
              <a:t>安装</a:t>
            </a:r>
            <a:r>
              <a:rPr lang="en-US" altLang="zh-CN" sz="1200" dirty="0" smtClean="0">
                <a:latin typeface="微软雅黑" panose="020B0503020204020204" charset="-122"/>
                <a:ea typeface="微软雅黑" panose="020B0503020204020204" charset="-122"/>
              </a:rPr>
              <a:t>ETC</a:t>
            </a:r>
            <a:r>
              <a:rPr lang="zh-CN" altLang="en-US" sz="1200" dirty="0" smtClean="0">
                <a:latin typeface="微软雅黑" panose="020B0503020204020204" charset="-122"/>
                <a:ea typeface="微软雅黑" panose="020B0503020204020204" charset="-122"/>
              </a:rPr>
              <a:t>天线，打通与油站零管系统数据交互；</a:t>
            </a:r>
            <a:endParaRPr lang="en-US" altLang="zh-CN" sz="1200" dirty="0" smtClean="0">
              <a:latin typeface="微软雅黑" panose="020B0503020204020204" charset="-122"/>
              <a:ea typeface="微软雅黑" panose="020B0503020204020204" charset="-122"/>
            </a:endParaRPr>
          </a:p>
          <a:p>
            <a:pPr algn="just">
              <a:lnSpc>
                <a:spcPct val="150000"/>
              </a:lnSpc>
            </a:pPr>
            <a:r>
              <a:rPr lang="zh-CN" altLang="en-US" sz="1200" dirty="0" smtClean="0">
                <a:latin typeface="微软雅黑" panose="020B0503020204020204" charset="-122"/>
                <a:ea typeface="微软雅黑" panose="020B0503020204020204" charset="-122"/>
              </a:rPr>
              <a:t>通过</a:t>
            </a:r>
            <a:r>
              <a:rPr lang="en-US" altLang="zh-CN" sz="1200" dirty="0" smtClean="0">
                <a:latin typeface="微软雅黑" panose="020B0503020204020204" charset="-122"/>
                <a:ea typeface="微软雅黑" panose="020B0503020204020204" charset="-122"/>
              </a:rPr>
              <a:t>ETC</a:t>
            </a:r>
            <a:r>
              <a:rPr lang="zh-CN" altLang="en-US" sz="1200" dirty="0" smtClean="0">
                <a:latin typeface="微软雅黑" panose="020B0503020204020204" charset="-122"/>
                <a:ea typeface="微软雅黑" panose="020B0503020204020204" charset="-122"/>
              </a:rPr>
              <a:t>线上</a:t>
            </a:r>
            <a:r>
              <a:rPr lang="en-US" altLang="zh-CN" sz="1200" dirty="0" smtClean="0">
                <a:latin typeface="微软雅黑" panose="020B0503020204020204" charset="-122"/>
                <a:ea typeface="微软雅黑" panose="020B0503020204020204" charset="-122"/>
              </a:rPr>
              <a:t>/</a:t>
            </a:r>
            <a:r>
              <a:rPr lang="zh-CN" altLang="en-US" sz="1200" dirty="0" smtClean="0">
                <a:latin typeface="微软雅黑" panose="020B0503020204020204" charset="-122"/>
                <a:ea typeface="微软雅黑" panose="020B0503020204020204" charset="-122"/>
              </a:rPr>
              <a:t>线下精准营销；</a:t>
            </a:r>
            <a:endParaRPr lang="en-US" altLang="zh-CN" sz="1200" dirty="0" smtClean="0">
              <a:latin typeface="微软雅黑" panose="020B0503020204020204" charset="-122"/>
              <a:ea typeface="微软雅黑" panose="020B0503020204020204" charset="-122"/>
            </a:endParaRPr>
          </a:p>
          <a:p>
            <a:pPr algn="just">
              <a:lnSpc>
                <a:spcPct val="150000"/>
              </a:lnSpc>
            </a:pPr>
            <a:r>
              <a:rPr lang="zh-CN" altLang="en-US" sz="1200" dirty="0">
                <a:latin typeface="微软雅黑" panose="020B0503020204020204" charset="-122"/>
                <a:ea typeface="微软雅黑" panose="020B0503020204020204" charset="-122"/>
              </a:rPr>
              <a:t>大</a:t>
            </a:r>
            <a:r>
              <a:rPr lang="zh-CN" altLang="en-US" sz="1200" dirty="0" smtClean="0">
                <a:latin typeface="微软雅黑" panose="020B0503020204020204" charset="-122"/>
                <a:ea typeface="微软雅黑" panose="020B0503020204020204" charset="-122"/>
              </a:rPr>
              <a:t>数据分析，发掘更多商业价值；</a:t>
            </a:r>
            <a:endParaRPr lang="en-US" altLang="zh-CN" sz="1200" dirty="0" smtClean="0">
              <a:latin typeface="微软雅黑" panose="020B0503020204020204" charset="-122"/>
              <a:ea typeface="微软雅黑" panose="020B0503020204020204" charset="-122"/>
            </a:endParaRPr>
          </a:p>
          <a:p>
            <a:pPr algn="just">
              <a:lnSpc>
                <a:spcPct val="150000"/>
              </a:lnSpc>
            </a:pPr>
            <a:r>
              <a:rPr lang="zh-CN" altLang="en-US" sz="1200" dirty="0" smtClean="0">
                <a:latin typeface="微软雅黑" panose="020B0503020204020204" charset="-122"/>
                <a:ea typeface="微软雅黑" panose="020B0503020204020204" charset="-122"/>
              </a:rPr>
              <a:t>助力构建“人</a:t>
            </a:r>
            <a:r>
              <a:rPr lang="en-US" altLang="zh-CN" sz="1200" dirty="0" smtClean="0">
                <a:latin typeface="微软雅黑" panose="020B0503020204020204" charset="-122"/>
                <a:ea typeface="微软雅黑" panose="020B0503020204020204" charset="-122"/>
              </a:rPr>
              <a:t>-</a:t>
            </a:r>
            <a:r>
              <a:rPr lang="zh-CN" altLang="en-US" sz="1200" dirty="0" smtClean="0">
                <a:latin typeface="微软雅黑" panose="020B0503020204020204" charset="-122"/>
                <a:ea typeface="微软雅黑" panose="020B0503020204020204" charset="-122"/>
              </a:rPr>
              <a:t>车</a:t>
            </a:r>
            <a:r>
              <a:rPr lang="en-US" altLang="zh-CN" sz="1200" dirty="0" smtClean="0">
                <a:latin typeface="微软雅黑" panose="020B0503020204020204" charset="-122"/>
                <a:ea typeface="微软雅黑" panose="020B0503020204020204" charset="-122"/>
              </a:rPr>
              <a:t>-</a:t>
            </a:r>
            <a:r>
              <a:rPr lang="zh-CN" altLang="en-US" sz="1200" dirty="0" smtClean="0">
                <a:latin typeface="微软雅黑" panose="020B0503020204020204" charset="-122"/>
                <a:ea typeface="微软雅黑" panose="020B0503020204020204" charset="-122"/>
              </a:rPr>
              <a:t>生活”出行服务生态圈</a:t>
            </a:r>
            <a:endParaRPr lang="zh-CN" altLang="en-US" sz="1200" dirty="0">
              <a:latin typeface="微软雅黑" panose="020B0503020204020204" charset="-122"/>
              <a:ea typeface="微软雅黑" panose="020B0503020204020204" charset="-122"/>
            </a:endParaRPr>
          </a:p>
        </p:txBody>
      </p:sp>
      <p:sp>
        <p:nvSpPr>
          <p:cNvPr id="8" name="矩形: 圆角 24"/>
          <p:cNvSpPr/>
          <p:nvPr/>
        </p:nvSpPr>
        <p:spPr>
          <a:xfrm>
            <a:off x="5630826" y="3930566"/>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9" name="矩形: 圆角 25"/>
          <p:cNvSpPr/>
          <p:nvPr/>
        </p:nvSpPr>
        <p:spPr>
          <a:xfrm>
            <a:off x="6946554" y="3285325"/>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10" name="矩形: 圆角 26"/>
          <p:cNvSpPr/>
          <p:nvPr/>
        </p:nvSpPr>
        <p:spPr>
          <a:xfrm>
            <a:off x="6946554" y="3920902"/>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11" name="矩形: 圆角 27"/>
          <p:cNvSpPr/>
          <p:nvPr/>
        </p:nvSpPr>
        <p:spPr>
          <a:xfrm>
            <a:off x="5630826" y="3285325"/>
            <a:ext cx="1176444" cy="477692"/>
          </a:xfrm>
          <a:prstGeom prst="roundRect">
            <a:avLst>
              <a:gd name="adj" fmla="val 5259"/>
            </a:avLst>
          </a:prstGeom>
          <a:solidFill>
            <a:srgbClr val="D4A470"/>
          </a:solidFill>
          <a:ln w="6350">
            <a:solidFill>
              <a:schemeClr val="bg1">
                <a:alpha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zh-CN" altLang="en-US" sz="1200">
              <a:solidFill>
                <a:schemeClr val="bg1"/>
              </a:solidFill>
            </a:endParaRPr>
          </a:p>
        </p:txBody>
      </p:sp>
      <p:sp>
        <p:nvSpPr>
          <p:cNvPr id="12" name="矩形 11"/>
          <p:cNvSpPr/>
          <p:nvPr/>
        </p:nvSpPr>
        <p:spPr>
          <a:xfrm>
            <a:off x="5630825" y="3385671"/>
            <a:ext cx="1176445" cy="276999"/>
          </a:xfrm>
          <a:prstGeom prst="rect">
            <a:avLst/>
          </a:prstGeom>
        </p:spPr>
        <p:txBody>
          <a:bodyPr wrap="square" anchor="ctr" anchorCtr="0">
            <a:spAutoFit/>
          </a:bodyPr>
          <a:lstStyle/>
          <a:p>
            <a:pPr algn="ctr"/>
            <a:r>
              <a:rPr lang="zh-CN" altLang="en-US" sz="1200" b="1" dirty="0" smtClean="0">
                <a:solidFill>
                  <a:schemeClr val="bg1"/>
                </a:solidFill>
                <a:latin typeface="微软雅黑" panose="020B0503020204020204" charset="-122"/>
                <a:ea typeface="微软雅黑" panose="020B0503020204020204" charset="-122"/>
              </a:rPr>
              <a:t>系统改造</a:t>
            </a:r>
            <a:endParaRPr lang="zh-CN" altLang="en-US" sz="1200" b="1" dirty="0">
              <a:solidFill>
                <a:schemeClr val="bg1"/>
              </a:solidFill>
              <a:latin typeface="微软雅黑" panose="020B0503020204020204" charset="-122"/>
              <a:ea typeface="微软雅黑" panose="020B0503020204020204" charset="-122"/>
            </a:endParaRPr>
          </a:p>
        </p:txBody>
      </p:sp>
      <p:sp>
        <p:nvSpPr>
          <p:cNvPr id="13" name="矩形 12"/>
          <p:cNvSpPr/>
          <p:nvPr/>
        </p:nvSpPr>
        <p:spPr>
          <a:xfrm>
            <a:off x="5630825" y="4030913"/>
            <a:ext cx="1176445" cy="276999"/>
          </a:xfrm>
          <a:prstGeom prst="rect">
            <a:avLst/>
          </a:prstGeom>
        </p:spPr>
        <p:txBody>
          <a:bodyPr wrap="square" anchor="ctr" anchorCtr="0">
            <a:spAutoFit/>
          </a:bodyPr>
          <a:lstStyle/>
          <a:p>
            <a:pPr algn="ctr"/>
            <a:r>
              <a:rPr lang="zh-CN" altLang="en-US" sz="1200" b="1" dirty="0" smtClean="0">
                <a:solidFill>
                  <a:schemeClr val="bg1"/>
                </a:solidFill>
                <a:latin typeface="微软雅黑" panose="020B0503020204020204" charset="-122"/>
                <a:ea typeface="微软雅黑" panose="020B0503020204020204" charset="-122"/>
              </a:rPr>
              <a:t>数据分析</a:t>
            </a:r>
            <a:endParaRPr lang="zh-CN" altLang="en-US" sz="1200" b="1" dirty="0">
              <a:solidFill>
                <a:schemeClr val="bg1"/>
              </a:solidFill>
              <a:latin typeface="微软雅黑" panose="020B0503020204020204" charset="-122"/>
              <a:ea typeface="微软雅黑" panose="020B0503020204020204" charset="-122"/>
            </a:endParaRPr>
          </a:p>
        </p:txBody>
      </p:sp>
      <p:sp>
        <p:nvSpPr>
          <p:cNvPr id="14" name="矩形 13"/>
          <p:cNvSpPr/>
          <p:nvPr/>
        </p:nvSpPr>
        <p:spPr>
          <a:xfrm>
            <a:off x="6946553" y="3385671"/>
            <a:ext cx="1176445" cy="276999"/>
          </a:xfrm>
          <a:prstGeom prst="rect">
            <a:avLst/>
          </a:prstGeom>
        </p:spPr>
        <p:txBody>
          <a:bodyPr wrap="square" anchor="ctr" anchorCtr="0">
            <a:spAutoFit/>
          </a:bodyPr>
          <a:lstStyle/>
          <a:p>
            <a:pPr algn="ctr"/>
            <a:r>
              <a:rPr lang="zh-CN" altLang="en-US" sz="1200" b="1" dirty="0" smtClean="0">
                <a:solidFill>
                  <a:schemeClr val="bg1"/>
                </a:solidFill>
                <a:latin typeface="微软雅黑" panose="020B0503020204020204" charset="-122"/>
                <a:ea typeface="微软雅黑" panose="020B0503020204020204" charset="-122"/>
              </a:rPr>
              <a:t>精准营销</a:t>
            </a:r>
            <a:endParaRPr lang="zh-CN" altLang="en-US" sz="1200" b="1" dirty="0">
              <a:solidFill>
                <a:schemeClr val="bg1"/>
              </a:solidFill>
              <a:latin typeface="微软雅黑" panose="020B0503020204020204" charset="-122"/>
              <a:ea typeface="微软雅黑" panose="020B0503020204020204" charset="-122"/>
            </a:endParaRPr>
          </a:p>
        </p:txBody>
      </p:sp>
      <p:sp>
        <p:nvSpPr>
          <p:cNvPr id="15" name="矩形 14"/>
          <p:cNvSpPr/>
          <p:nvPr/>
        </p:nvSpPr>
        <p:spPr>
          <a:xfrm>
            <a:off x="6946553" y="4021249"/>
            <a:ext cx="1176445" cy="276999"/>
          </a:xfrm>
          <a:prstGeom prst="rect">
            <a:avLst/>
          </a:prstGeom>
        </p:spPr>
        <p:txBody>
          <a:bodyPr wrap="square" anchor="ctr" anchorCtr="0">
            <a:spAutoFit/>
          </a:bodyPr>
          <a:lstStyle/>
          <a:p>
            <a:pPr algn="ctr"/>
            <a:r>
              <a:rPr lang="zh-CN" altLang="en-US" sz="1200" b="1" dirty="0" smtClean="0">
                <a:solidFill>
                  <a:schemeClr val="bg1"/>
                </a:solidFill>
                <a:latin typeface="微软雅黑" panose="020B0503020204020204" charset="-122"/>
                <a:ea typeface="微软雅黑" panose="020B0503020204020204" charset="-122"/>
              </a:rPr>
              <a:t>业务赋能</a:t>
            </a:r>
            <a:endParaRPr lang="zh-CN" altLang="en-US" sz="1200" b="1" dirty="0">
              <a:solidFill>
                <a:schemeClr val="bg1"/>
              </a:solidFill>
              <a:latin typeface="微软雅黑" panose="020B0503020204020204" charset="-122"/>
              <a:ea typeface="微软雅黑" panose="020B0503020204020204" charset="-122"/>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智慧加油</a:t>
            </a:r>
            <a:r>
              <a:rPr lang="en-US" altLang="zh-CN" dirty="0" smtClean="0"/>
              <a:t>——</a:t>
            </a:r>
            <a:r>
              <a:rPr lang="zh-CN" altLang="en-US" dirty="0" smtClean="0"/>
              <a:t>系统架构</a:t>
            </a:r>
            <a:endParaRPr lang="zh-CN" altLang="en-US" dirty="0"/>
          </a:p>
        </p:txBody>
      </p:sp>
      <p:sp>
        <p:nvSpPr>
          <p:cNvPr id="4" name="圆角矩形 3"/>
          <p:cNvSpPr/>
          <p:nvPr/>
        </p:nvSpPr>
        <p:spPr>
          <a:xfrm>
            <a:off x="1993429" y="1370650"/>
            <a:ext cx="641445" cy="418771"/>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银行</a:t>
            </a:r>
            <a:endParaRPr lang="zh-CN" altLang="en-US" sz="1400" dirty="0">
              <a:latin typeface="+mj-ea"/>
              <a:ea typeface="+mj-ea"/>
            </a:endParaRPr>
          </a:p>
        </p:txBody>
      </p:sp>
      <p:sp>
        <p:nvSpPr>
          <p:cNvPr id="24" name="圆角矩形 23"/>
          <p:cNvSpPr/>
          <p:nvPr/>
        </p:nvSpPr>
        <p:spPr>
          <a:xfrm>
            <a:off x="2696286" y="1370650"/>
            <a:ext cx="1194179" cy="418771"/>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微信</a:t>
            </a:r>
            <a:r>
              <a:rPr lang="en-US" altLang="zh-CN" sz="1400" dirty="0" smtClean="0">
                <a:latin typeface="+mj-ea"/>
                <a:ea typeface="+mj-ea"/>
              </a:rPr>
              <a:t>/</a:t>
            </a:r>
            <a:r>
              <a:rPr lang="zh-CN" altLang="en-US" sz="1400" dirty="0" smtClean="0">
                <a:latin typeface="+mj-ea"/>
                <a:ea typeface="+mj-ea"/>
              </a:rPr>
              <a:t>支付宝</a:t>
            </a:r>
            <a:endParaRPr lang="zh-CN" altLang="en-US" sz="1400" dirty="0">
              <a:latin typeface="+mj-ea"/>
              <a:ea typeface="+mj-ea"/>
            </a:endParaRPr>
          </a:p>
        </p:txBody>
      </p:sp>
      <p:sp>
        <p:nvSpPr>
          <p:cNvPr id="25" name="圆角矩形 24"/>
          <p:cNvSpPr/>
          <p:nvPr/>
        </p:nvSpPr>
        <p:spPr>
          <a:xfrm>
            <a:off x="3972349" y="1370650"/>
            <a:ext cx="1466426" cy="418771"/>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ETC</a:t>
            </a:r>
            <a:r>
              <a:rPr lang="zh-CN" altLang="en-US" sz="1400" dirty="0" smtClean="0">
                <a:latin typeface="+mj-ea"/>
                <a:ea typeface="+mj-ea"/>
              </a:rPr>
              <a:t>运营商</a:t>
            </a:r>
            <a:endParaRPr lang="zh-CN" altLang="en-US" sz="1400" dirty="0">
              <a:latin typeface="+mj-ea"/>
              <a:ea typeface="+mj-ea"/>
            </a:endParaRPr>
          </a:p>
        </p:txBody>
      </p:sp>
      <p:sp>
        <p:nvSpPr>
          <p:cNvPr id="23" name="圆角矩形 22"/>
          <p:cNvSpPr/>
          <p:nvPr/>
        </p:nvSpPr>
        <p:spPr>
          <a:xfrm>
            <a:off x="1843300" y="1285875"/>
            <a:ext cx="3700463" cy="571786"/>
          </a:xfrm>
          <a:prstGeom prst="roundRect">
            <a:avLst/>
          </a:prstGeom>
          <a:no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461730" y="1876852"/>
            <a:ext cx="338554" cy="714659"/>
          </a:xfrm>
          <a:prstGeom prst="rect">
            <a:avLst/>
          </a:prstGeom>
          <a:noFill/>
        </p:spPr>
        <p:txBody>
          <a:bodyPr vert="eaVert" wrap="square" rtlCol="0">
            <a:spAutoFit/>
          </a:bodyPr>
          <a:lstStyle/>
          <a:p>
            <a:r>
              <a:rPr lang="zh-CN" altLang="en-US" sz="1000" b="1" dirty="0" smtClean="0">
                <a:solidFill>
                  <a:srgbClr val="FF0000"/>
                </a:solidFill>
                <a:latin typeface="+mj-ea"/>
                <a:ea typeface="+mj-ea"/>
              </a:rPr>
              <a:t>交易流水</a:t>
            </a:r>
            <a:endParaRPr lang="zh-CN" altLang="en-US" sz="1000" b="1" dirty="0">
              <a:solidFill>
                <a:srgbClr val="FF0000"/>
              </a:solidFill>
              <a:latin typeface="+mj-ea"/>
              <a:ea typeface="+mj-ea"/>
            </a:endParaRPr>
          </a:p>
        </p:txBody>
      </p:sp>
      <p:sp>
        <p:nvSpPr>
          <p:cNvPr id="29" name="圆角矩形 28"/>
          <p:cNvSpPr/>
          <p:nvPr/>
        </p:nvSpPr>
        <p:spPr>
          <a:xfrm>
            <a:off x="1909975" y="2477212"/>
            <a:ext cx="3595475" cy="449808"/>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ETC</a:t>
            </a:r>
            <a:r>
              <a:rPr lang="zh-CN" altLang="en-US" sz="1400" dirty="0" smtClean="0">
                <a:latin typeface="+mj-ea"/>
                <a:ea typeface="+mj-ea"/>
              </a:rPr>
              <a:t>聚合支付清分结算平台</a:t>
            </a:r>
            <a:endParaRPr lang="zh-CN" altLang="en-US" sz="1400" dirty="0">
              <a:latin typeface="+mj-ea"/>
              <a:ea typeface="+mj-ea"/>
            </a:endParaRPr>
          </a:p>
        </p:txBody>
      </p:sp>
      <p:sp>
        <p:nvSpPr>
          <p:cNvPr id="30" name="圆角矩形 29"/>
          <p:cNvSpPr/>
          <p:nvPr/>
        </p:nvSpPr>
        <p:spPr>
          <a:xfrm>
            <a:off x="1909975" y="3311999"/>
            <a:ext cx="3595475" cy="4498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ETC</a:t>
            </a:r>
            <a:r>
              <a:rPr lang="zh-CN" altLang="en-US" sz="1400" dirty="0" smtClean="0">
                <a:latin typeface="+mj-ea"/>
                <a:ea typeface="+mj-ea"/>
              </a:rPr>
              <a:t>加油设备管理中间件</a:t>
            </a:r>
            <a:endParaRPr lang="zh-CN" altLang="en-US" sz="1400" dirty="0">
              <a:latin typeface="+mj-ea"/>
              <a:ea typeface="+mj-ea"/>
            </a:endParaRPr>
          </a:p>
        </p:txBody>
      </p:sp>
      <p:sp>
        <p:nvSpPr>
          <p:cNvPr id="31" name="圆角矩形 30"/>
          <p:cNvSpPr/>
          <p:nvPr/>
        </p:nvSpPr>
        <p:spPr>
          <a:xfrm>
            <a:off x="1909975" y="4112668"/>
            <a:ext cx="3595475" cy="44980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ETC</a:t>
            </a:r>
            <a:r>
              <a:rPr lang="zh-CN" altLang="en-US" sz="1400" dirty="0" smtClean="0">
                <a:latin typeface="+mj-ea"/>
                <a:ea typeface="+mj-ea"/>
              </a:rPr>
              <a:t>天线</a:t>
            </a:r>
            <a:r>
              <a:rPr lang="en-US" altLang="zh-CN" sz="1400" dirty="0" smtClean="0">
                <a:latin typeface="+mj-ea"/>
                <a:ea typeface="+mj-ea"/>
              </a:rPr>
              <a:t>/</a:t>
            </a:r>
            <a:r>
              <a:rPr lang="zh-CN" altLang="en-US" sz="1400" dirty="0" smtClean="0">
                <a:latin typeface="+mj-ea"/>
                <a:ea typeface="+mj-ea"/>
              </a:rPr>
              <a:t>控制盒</a:t>
            </a:r>
            <a:r>
              <a:rPr lang="en-US" altLang="zh-CN" sz="1400" dirty="0" smtClean="0">
                <a:latin typeface="+mj-ea"/>
                <a:ea typeface="+mj-ea"/>
              </a:rPr>
              <a:t>/LED</a:t>
            </a:r>
            <a:r>
              <a:rPr lang="zh-CN" altLang="en-US" sz="1400" dirty="0" smtClean="0">
                <a:latin typeface="+mj-ea"/>
                <a:ea typeface="+mj-ea"/>
              </a:rPr>
              <a:t>显示屏</a:t>
            </a:r>
            <a:r>
              <a:rPr lang="en-US" altLang="zh-CN" sz="1400" dirty="0" smtClean="0">
                <a:latin typeface="+mj-ea"/>
                <a:ea typeface="+mj-ea"/>
              </a:rPr>
              <a:t>/ETC</a:t>
            </a:r>
            <a:r>
              <a:rPr lang="zh-CN" altLang="en-US" sz="1400" dirty="0">
                <a:latin typeface="+mj-ea"/>
                <a:ea typeface="+mj-ea"/>
              </a:rPr>
              <a:t>电子标签</a:t>
            </a:r>
            <a:endParaRPr lang="zh-CN" altLang="en-US" sz="1400" dirty="0">
              <a:latin typeface="+mj-ea"/>
              <a:ea typeface="+mj-ea"/>
            </a:endParaRPr>
          </a:p>
        </p:txBody>
      </p:sp>
      <p:cxnSp>
        <p:nvCxnSpPr>
          <p:cNvPr id="4096" name="直接箭头连接符 4095"/>
          <p:cNvCxnSpPr>
            <a:stCxn id="31" idx="0"/>
            <a:endCxn id="30" idx="2"/>
          </p:cNvCxnSpPr>
          <p:nvPr/>
        </p:nvCxnSpPr>
        <p:spPr>
          <a:xfrm flipV="1">
            <a:off x="3707713" y="3761807"/>
            <a:ext cx="0" cy="350861"/>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4099" name="直接箭头连接符 4098"/>
          <p:cNvCxnSpPr>
            <a:stCxn id="30" idx="0"/>
            <a:endCxn id="29" idx="2"/>
          </p:cNvCxnSpPr>
          <p:nvPr/>
        </p:nvCxnSpPr>
        <p:spPr>
          <a:xfrm flipV="1">
            <a:off x="3707713" y="2927020"/>
            <a:ext cx="0" cy="384979"/>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4101" name="直接箭头连接符 4100"/>
          <p:cNvCxnSpPr>
            <a:stCxn id="29" idx="0"/>
            <a:endCxn id="23" idx="2"/>
          </p:cNvCxnSpPr>
          <p:nvPr/>
        </p:nvCxnSpPr>
        <p:spPr>
          <a:xfrm flipH="1" flipV="1">
            <a:off x="3693532" y="1857661"/>
            <a:ext cx="14181" cy="619551"/>
          </a:xfrm>
          <a:prstGeom prst="straightConnector1">
            <a:avLst/>
          </a:prstGeom>
          <a:ln w="12700">
            <a:headEnd type="arrow"/>
            <a:tailEnd type="arrow"/>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6049086" y="2477212"/>
            <a:ext cx="1316335" cy="44980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油站账户</a:t>
            </a:r>
            <a:endParaRPr lang="zh-CN" altLang="en-US" sz="1400" dirty="0">
              <a:latin typeface="+mj-ea"/>
              <a:ea typeface="+mj-ea"/>
            </a:endParaRPr>
          </a:p>
        </p:txBody>
      </p:sp>
      <p:sp>
        <p:nvSpPr>
          <p:cNvPr id="39" name="圆角矩形 38"/>
          <p:cNvSpPr/>
          <p:nvPr/>
        </p:nvSpPr>
        <p:spPr>
          <a:xfrm>
            <a:off x="6049086" y="3334177"/>
            <a:ext cx="1316335" cy="44980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站级系统</a:t>
            </a:r>
            <a:endParaRPr lang="zh-CN" altLang="en-US" sz="1400" dirty="0">
              <a:latin typeface="+mj-ea"/>
              <a:ea typeface="+mj-ea"/>
            </a:endParaRPr>
          </a:p>
        </p:txBody>
      </p:sp>
      <p:sp>
        <p:nvSpPr>
          <p:cNvPr id="40" name="圆角矩形 39"/>
          <p:cNvSpPr/>
          <p:nvPr/>
        </p:nvSpPr>
        <p:spPr>
          <a:xfrm>
            <a:off x="6049086" y="4112667"/>
            <a:ext cx="1316335" cy="44980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加油机</a:t>
            </a:r>
            <a:endParaRPr lang="zh-CN" altLang="en-US" sz="1400" dirty="0">
              <a:latin typeface="+mj-ea"/>
              <a:ea typeface="+mj-ea"/>
            </a:endParaRPr>
          </a:p>
        </p:txBody>
      </p:sp>
      <p:cxnSp>
        <p:nvCxnSpPr>
          <p:cNvPr id="4103" name="直接箭头连接符 4102"/>
          <p:cNvCxnSpPr>
            <a:stCxn id="40" idx="0"/>
            <a:endCxn id="39" idx="2"/>
          </p:cNvCxnSpPr>
          <p:nvPr/>
        </p:nvCxnSpPr>
        <p:spPr>
          <a:xfrm flipV="1">
            <a:off x="6707254" y="3783985"/>
            <a:ext cx="0" cy="328682"/>
          </a:xfrm>
          <a:prstGeom prst="straightConnector1">
            <a:avLst/>
          </a:prstGeom>
          <a:ln w="1270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05" name="直接箭头连接符 4104"/>
          <p:cNvCxnSpPr>
            <a:stCxn id="39" idx="0"/>
            <a:endCxn id="38" idx="2"/>
          </p:cNvCxnSpPr>
          <p:nvPr/>
        </p:nvCxnSpPr>
        <p:spPr>
          <a:xfrm flipV="1">
            <a:off x="6707254" y="2927020"/>
            <a:ext cx="0" cy="407157"/>
          </a:xfrm>
          <a:prstGeom prst="straightConnector1">
            <a:avLst/>
          </a:prstGeom>
          <a:ln w="1270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07" name="直接箭头连接符 4106"/>
          <p:cNvCxnSpPr>
            <a:stCxn id="29" idx="3"/>
            <a:endCxn id="38" idx="1"/>
          </p:cNvCxnSpPr>
          <p:nvPr/>
        </p:nvCxnSpPr>
        <p:spPr>
          <a:xfrm>
            <a:off x="5505450" y="2702116"/>
            <a:ext cx="54363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0" name="文本占位符 5"/>
          <p:cNvSpPr txBox="1"/>
          <p:nvPr/>
        </p:nvSpPr>
        <p:spPr>
          <a:xfrm>
            <a:off x="432184" y="791871"/>
            <a:ext cx="8129952" cy="339725"/>
          </a:xfrm>
          <a:prstGeom prst="rect">
            <a:avLst/>
          </a:prstGeom>
        </p:spPr>
        <p:txBody>
          <a:bodyPr vert="horz" lIns="91440" tIns="45720" rIns="91440" bIns="45720" rtlCol="0">
            <a:noAutofit/>
          </a:bodyPr>
          <a:lstStyle>
            <a:lvl1pPr marL="171450" indent="-171450">
              <a:lnSpc>
                <a:spcPct val="100000"/>
              </a:lnSpc>
              <a:spcBef>
                <a:spcPts val="750"/>
              </a:spcBef>
              <a:buClr>
                <a:schemeClr val="accent2"/>
              </a:buClr>
              <a:buFont typeface="Wingdings" panose="05000000000000000000" pitchFamily="2" charset="2"/>
              <a:buChar char="Ø"/>
              <a:defRPr sz="1400" b="1">
                <a:solidFill>
                  <a:schemeClr val="tx1">
                    <a:lumMod val="85000"/>
                    <a:lumOff val="15000"/>
                  </a:schemeClr>
                </a:solidFill>
                <a:latin typeface="微软雅黑" panose="020B0503020204020204" charset="-122"/>
                <a:ea typeface="微软雅黑" panose="020B0503020204020204" charset="-122"/>
              </a:defRPr>
            </a:lvl1pPr>
            <a:lvl2pPr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2pPr>
            <a:lvl3pPr marL="5143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3pPr>
            <a:lvl4pPr marL="68580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4pPr>
            <a:lvl5pPr marL="8572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5pPr>
            <a:lvl6pPr marL="984885" indent="-171450">
              <a:lnSpc>
                <a:spcPct val="100000"/>
              </a:lnSpc>
              <a:spcBef>
                <a:spcPts val="750"/>
              </a:spcBef>
              <a:buClr>
                <a:schemeClr val="accent2"/>
              </a:buClr>
              <a:buFont typeface="Arial" panose="020B0604020202020204" pitchFamily="34" charset="0"/>
              <a:buChar char="•"/>
              <a:defRPr sz="1200"/>
            </a:lvl6pPr>
            <a:lvl7pPr marL="1113155" indent="-171450">
              <a:lnSpc>
                <a:spcPct val="100000"/>
              </a:lnSpc>
              <a:spcBef>
                <a:spcPts val="750"/>
              </a:spcBef>
              <a:buClr>
                <a:schemeClr val="accent2"/>
              </a:buClr>
              <a:buFont typeface="Arial" panose="020B0604020202020204" pitchFamily="34" charset="0"/>
              <a:buChar char="•"/>
              <a:defRPr sz="1200"/>
            </a:lvl7pPr>
            <a:lvl8pPr marL="1243330" indent="-171450">
              <a:lnSpc>
                <a:spcPct val="100000"/>
              </a:lnSpc>
              <a:spcBef>
                <a:spcPts val="750"/>
              </a:spcBef>
              <a:buClr>
                <a:schemeClr val="accent2"/>
              </a:buClr>
              <a:buFont typeface="Arial" panose="020B0604020202020204" pitchFamily="34" charset="0"/>
              <a:buChar char="•"/>
              <a:defRPr sz="1200" baseline="0"/>
            </a:lvl8pPr>
            <a:lvl9pPr marL="1412240" indent="-171450">
              <a:lnSpc>
                <a:spcPct val="100000"/>
              </a:lnSpc>
              <a:spcBef>
                <a:spcPts val="750"/>
              </a:spcBef>
              <a:buClr>
                <a:schemeClr val="accent2"/>
              </a:buClr>
              <a:buFont typeface="Arial" panose="020B0604020202020204" pitchFamily="34" charset="0"/>
              <a:buChar char="•"/>
              <a:defRPr sz="1200" baseline="0"/>
            </a:lvl9pPr>
          </a:lstStyle>
          <a:p>
            <a:r>
              <a:rPr lang="zh-CN" altLang="en-US" dirty="0" smtClean="0"/>
              <a:t>系统架构</a:t>
            </a:r>
            <a:endParaRPr lang="zh-CN" altLang="en-US" dirty="0"/>
          </a:p>
        </p:txBody>
      </p:sp>
      <p:sp>
        <p:nvSpPr>
          <p:cNvPr id="21" name="TextBox 20"/>
          <p:cNvSpPr txBox="1"/>
          <p:nvPr/>
        </p:nvSpPr>
        <p:spPr>
          <a:xfrm>
            <a:off x="5605068" y="2401936"/>
            <a:ext cx="338554" cy="714659"/>
          </a:xfrm>
          <a:prstGeom prst="rect">
            <a:avLst/>
          </a:prstGeom>
          <a:noFill/>
        </p:spPr>
        <p:txBody>
          <a:bodyPr vert="eaVert" wrap="square" rtlCol="0">
            <a:spAutoFit/>
          </a:bodyPr>
          <a:lstStyle/>
          <a:p>
            <a:r>
              <a:rPr lang="zh-CN" altLang="en-US" sz="1000" b="1" dirty="0">
                <a:solidFill>
                  <a:srgbClr val="FF0000"/>
                </a:solidFill>
                <a:latin typeface="+mj-ea"/>
                <a:ea typeface="+mj-ea"/>
              </a:rPr>
              <a:t>结算数据</a:t>
            </a:r>
            <a:endParaRPr lang="zh-CN" altLang="en-US" sz="1000" b="1" dirty="0">
              <a:solidFill>
                <a:srgbClr val="FF0000"/>
              </a:solidFill>
              <a:latin typeface="+mj-ea"/>
              <a:ea typeface="+mj-ea"/>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890982" y="1505162"/>
            <a:ext cx="885389" cy="624549"/>
          </a:xfrm>
        </p:spPr>
        <p:txBody>
          <a:bodyPr/>
          <a:lstStyle/>
          <a:p>
            <a:r>
              <a:rPr kumimoji="1" lang="en-US" altLang="zh-CN" dirty="0"/>
              <a:t>01</a:t>
            </a:r>
            <a:endParaRPr kumimoji="1" lang="zh-CN" altLang="en-US" dirty="0"/>
          </a:p>
        </p:txBody>
      </p:sp>
      <p:sp>
        <p:nvSpPr>
          <p:cNvPr id="3" name="文本占位符 2"/>
          <p:cNvSpPr>
            <a:spLocks noGrp="1"/>
          </p:cNvSpPr>
          <p:nvPr>
            <p:ph type="body" sz="quarter" idx="11"/>
          </p:nvPr>
        </p:nvSpPr>
        <p:spPr>
          <a:xfrm>
            <a:off x="3809027" y="1567456"/>
            <a:ext cx="2585242" cy="291356"/>
          </a:xfrm>
        </p:spPr>
        <p:txBody>
          <a:bodyPr/>
          <a:lstStyle/>
          <a:p>
            <a:r>
              <a:rPr kumimoji="1" lang="zh-CN" altLang="en-US" dirty="0" smtClean="0"/>
              <a:t>背景介绍</a:t>
            </a:r>
            <a:endParaRPr kumimoji="1" lang="zh-CN" altLang="en-US" dirty="0"/>
          </a:p>
        </p:txBody>
      </p:sp>
      <p:sp>
        <p:nvSpPr>
          <p:cNvPr id="4" name="文本占位符 3"/>
          <p:cNvSpPr>
            <a:spLocks noGrp="1"/>
          </p:cNvSpPr>
          <p:nvPr>
            <p:ph type="body" sz="quarter" idx="12"/>
          </p:nvPr>
        </p:nvSpPr>
        <p:spPr>
          <a:xfrm>
            <a:off x="3809027" y="1867777"/>
            <a:ext cx="2371719" cy="291356"/>
          </a:xfrm>
        </p:spPr>
        <p:txBody>
          <a:bodyPr/>
          <a:lstStyle/>
          <a:p>
            <a:r>
              <a:rPr kumimoji="1" lang="en-US" altLang="zh-CN" dirty="0" smtClean="0"/>
              <a:t>Background </a:t>
            </a:r>
            <a:r>
              <a:rPr kumimoji="1" lang="en-US" altLang="zh-CN" dirty="0"/>
              <a:t>introduction</a:t>
            </a:r>
            <a:endParaRPr kumimoji="1" lang="zh-CN" altLang="en-US" dirty="0"/>
          </a:p>
        </p:txBody>
      </p:sp>
      <p:sp>
        <p:nvSpPr>
          <p:cNvPr id="6" name="文本占位符 1"/>
          <p:cNvSpPr txBox="1"/>
          <p:nvPr/>
        </p:nvSpPr>
        <p:spPr>
          <a:xfrm>
            <a:off x="2890982" y="2389717"/>
            <a:ext cx="885389" cy="624549"/>
          </a:xfrm>
          <a:prstGeom prst="rect">
            <a:avLst/>
          </a:prstGeom>
        </p:spPr>
        <p:txBody>
          <a:bodyPr vert="horz" lIns="91440" tIns="45720" rIns="91440" bIns="45720" rtlCol="0">
            <a:noAutofit/>
          </a:bodyPr>
          <a:lstStyle>
            <a:lvl1pPr marL="0" indent="0" algn="r" defTabSz="685800" rtl="0" eaLnBrk="1" latinLnBrk="0" hangingPunct="1">
              <a:lnSpc>
                <a:spcPct val="100000"/>
              </a:lnSpc>
              <a:spcBef>
                <a:spcPts val="750"/>
              </a:spcBef>
              <a:buClr>
                <a:schemeClr val="accent2"/>
              </a:buClr>
              <a:buFontTx/>
              <a:buNone/>
              <a:defRPr sz="4000" b="1" i="1" kern="1200" cap="none" spc="0">
                <a:ln w="0"/>
                <a:solidFill>
                  <a:schemeClr val="tx1">
                    <a:lumMod val="75000"/>
                    <a:lumOff val="25000"/>
                  </a:schemeClr>
                </a:solidFill>
                <a:effectLst>
                  <a:reflection blurRad="6350" stA="53000" endA="300" endPos="35500" dir="5400000" sy="-90000" algn="bl" rotWithShape="0"/>
                </a:effectLst>
                <a:latin typeface="Abadi MT Condensed Extra Bold" charset="0"/>
                <a:ea typeface="Abadi MT Condensed Extra Bold" charset="0"/>
                <a:cs typeface="Abadi MT Condensed Extra Bold" charset="0"/>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endParaRPr kumimoji="1" lang="zh-CN" altLang="en-US" dirty="0"/>
          </a:p>
        </p:txBody>
      </p:sp>
      <p:sp>
        <p:nvSpPr>
          <p:cNvPr id="7" name="文本占位符 2"/>
          <p:cNvSpPr txBox="1"/>
          <p:nvPr/>
        </p:nvSpPr>
        <p:spPr>
          <a:xfrm>
            <a:off x="3809027" y="2405656"/>
            <a:ext cx="2760386" cy="291356"/>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Clr>
                <a:schemeClr val="accent2"/>
              </a:buClr>
              <a:buFontTx/>
              <a:buNone/>
              <a:defRPr sz="1600" b="0" i="0" kern="1200" cap="none" spc="0">
                <a:ln w="0"/>
                <a:solidFill>
                  <a:schemeClr val="tx1">
                    <a:lumMod val="95000"/>
                    <a:lumOff val="5000"/>
                  </a:schemeClr>
                </a:solidFill>
                <a:effectLst/>
                <a:latin typeface="微软雅黑" panose="020B0503020204020204" charset="-122"/>
                <a:ea typeface="微软雅黑" panose="020B0503020204020204" charset="-122"/>
                <a:cs typeface="微软雅黑" panose="020B0503020204020204" charset="-122"/>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zh-CN" altLang="en-US" dirty="0" smtClean="0"/>
              <a:t>应用场景</a:t>
            </a:r>
            <a:endParaRPr kumimoji="1" lang="zh-CN" altLang="en-US" dirty="0"/>
          </a:p>
        </p:txBody>
      </p:sp>
      <p:sp>
        <p:nvSpPr>
          <p:cNvPr id="9" name="文本占位符 1"/>
          <p:cNvSpPr txBox="1"/>
          <p:nvPr/>
        </p:nvSpPr>
        <p:spPr>
          <a:xfrm>
            <a:off x="2890982" y="2423584"/>
            <a:ext cx="885389" cy="624549"/>
          </a:xfrm>
          <a:prstGeom prst="rect">
            <a:avLst/>
          </a:prstGeom>
        </p:spPr>
        <p:txBody>
          <a:bodyPr vert="horz" lIns="91440" tIns="45720" rIns="91440" bIns="45720" rtlCol="0">
            <a:noAutofit/>
          </a:bodyPr>
          <a:lstStyle>
            <a:lvl1pPr marL="0" indent="0" algn="r" defTabSz="685800" rtl="0" eaLnBrk="1" latinLnBrk="0" hangingPunct="1">
              <a:lnSpc>
                <a:spcPct val="100000"/>
              </a:lnSpc>
              <a:spcBef>
                <a:spcPts val="750"/>
              </a:spcBef>
              <a:buClr>
                <a:schemeClr val="accent2"/>
              </a:buClr>
              <a:buFontTx/>
              <a:buNone/>
              <a:defRPr sz="4000" b="1" i="1" kern="1200" cap="none" spc="0">
                <a:ln w="0"/>
                <a:solidFill>
                  <a:schemeClr val="tx1">
                    <a:lumMod val="75000"/>
                    <a:lumOff val="25000"/>
                  </a:schemeClr>
                </a:solidFill>
                <a:effectLst>
                  <a:reflection blurRad="6350" stA="53000" endA="300" endPos="35500" dir="5400000" sy="-90000" algn="bl" rotWithShape="0"/>
                </a:effectLst>
                <a:latin typeface="Abadi MT Condensed Extra Bold" charset="0"/>
                <a:ea typeface="Abadi MT Condensed Extra Bold" charset="0"/>
                <a:cs typeface="Abadi MT Condensed Extra Bold" charset="0"/>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endParaRPr kumimoji="1" lang="zh-CN" altLang="en-US" dirty="0"/>
          </a:p>
        </p:txBody>
      </p:sp>
      <p:sp>
        <p:nvSpPr>
          <p:cNvPr id="10" name="文本占位符 1"/>
          <p:cNvSpPr txBox="1"/>
          <p:nvPr/>
        </p:nvSpPr>
        <p:spPr>
          <a:xfrm>
            <a:off x="1404652" y="2284096"/>
            <a:ext cx="2371719" cy="624549"/>
          </a:xfrm>
          <a:prstGeom prst="rect">
            <a:avLst/>
          </a:prstGeom>
        </p:spPr>
        <p:txBody>
          <a:bodyPr vert="horz" lIns="91440" tIns="45720" rIns="91440" bIns="45720" rtlCol="0">
            <a:noAutofit/>
          </a:bodyPr>
          <a:lstStyle>
            <a:lvl1pPr marL="0" indent="0" algn="r" defTabSz="685800" rtl="0" eaLnBrk="1" latinLnBrk="0" hangingPunct="1">
              <a:lnSpc>
                <a:spcPct val="100000"/>
              </a:lnSpc>
              <a:spcBef>
                <a:spcPts val="750"/>
              </a:spcBef>
              <a:buClr>
                <a:schemeClr val="accent2"/>
              </a:buClr>
              <a:buFontTx/>
              <a:buNone/>
              <a:defRPr sz="4000" b="1" i="1" kern="1200" cap="none" spc="0">
                <a:ln w="0"/>
                <a:solidFill>
                  <a:schemeClr val="tx1">
                    <a:lumMod val="75000"/>
                    <a:lumOff val="25000"/>
                  </a:schemeClr>
                </a:solidFill>
                <a:effectLst>
                  <a:reflection blurRad="6350" stA="53000" endA="300" endPos="35500" dir="5400000" sy="-90000" algn="bl" rotWithShape="0"/>
                </a:effectLst>
                <a:latin typeface="Abadi MT Condensed Extra Bold" charset="0"/>
                <a:ea typeface="Abadi MT Condensed Extra Bold" charset="0"/>
                <a:cs typeface="Abadi MT Condensed Extra Bold" charset="0"/>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en-US" altLang="zh-CN" dirty="0"/>
              <a:t>02</a:t>
            </a:r>
            <a:endParaRPr kumimoji="1" lang="en-US" altLang="zh-CN" dirty="0"/>
          </a:p>
        </p:txBody>
      </p:sp>
      <p:sp>
        <p:nvSpPr>
          <p:cNvPr id="13" name="文本占位符 3"/>
          <p:cNvSpPr txBox="1"/>
          <p:nvPr/>
        </p:nvSpPr>
        <p:spPr>
          <a:xfrm>
            <a:off x="3809027" y="2722910"/>
            <a:ext cx="2371719" cy="291356"/>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Clr>
                <a:schemeClr val="accent2"/>
              </a:buClr>
              <a:buFontTx/>
              <a:buNone/>
              <a:defRPr sz="1000" b="0" i="1" kern="1200" cap="none" spc="0">
                <a:ln w="0"/>
                <a:solidFill>
                  <a:schemeClr val="tx1">
                    <a:lumMod val="50000"/>
                    <a:lumOff val="50000"/>
                  </a:schemeClr>
                </a:solidFill>
                <a:effectLst/>
                <a:latin typeface="微软雅黑" panose="020B0503020204020204" charset="-122"/>
                <a:ea typeface="微软雅黑" panose="020B0503020204020204" charset="-122"/>
                <a:cs typeface="微软雅黑" panose="020B0503020204020204" charset="-122"/>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en-US" altLang="zh-CN" dirty="0" smtClean="0"/>
              <a:t>Application</a:t>
            </a:r>
            <a:endParaRPr kumimoji="1" lang="zh-CN" altLang="en-US" dirty="0"/>
          </a:p>
        </p:txBody>
      </p:sp>
      <p:sp>
        <p:nvSpPr>
          <p:cNvPr id="11" name="文本占位符 2"/>
          <p:cNvSpPr txBox="1"/>
          <p:nvPr/>
        </p:nvSpPr>
        <p:spPr>
          <a:xfrm>
            <a:off x="3809027" y="3209022"/>
            <a:ext cx="2760386" cy="291356"/>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Clr>
                <a:schemeClr val="accent2"/>
              </a:buClr>
              <a:buFontTx/>
              <a:buNone/>
              <a:defRPr sz="1600" b="0" i="0" kern="1200" cap="none" spc="0">
                <a:ln w="0"/>
                <a:solidFill>
                  <a:schemeClr val="tx1">
                    <a:lumMod val="95000"/>
                    <a:lumOff val="5000"/>
                  </a:schemeClr>
                </a:solidFill>
                <a:effectLst/>
                <a:latin typeface="微软雅黑" panose="020B0503020204020204" charset="-122"/>
                <a:ea typeface="微软雅黑" panose="020B0503020204020204" charset="-122"/>
                <a:cs typeface="微软雅黑" panose="020B0503020204020204" charset="-122"/>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zh-CN" altLang="en-US" dirty="0" smtClean="0"/>
              <a:t>核心产品</a:t>
            </a:r>
            <a:endParaRPr kumimoji="1" lang="zh-CN" altLang="en-US" dirty="0"/>
          </a:p>
        </p:txBody>
      </p:sp>
      <p:sp>
        <p:nvSpPr>
          <p:cNvPr id="12" name="文本占位符 1"/>
          <p:cNvSpPr txBox="1"/>
          <p:nvPr/>
        </p:nvSpPr>
        <p:spPr>
          <a:xfrm>
            <a:off x="1404652" y="3087462"/>
            <a:ext cx="2371719" cy="624549"/>
          </a:xfrm>
          <a:prstGeom prst="rect">
            <a:avLst/>
          </a:prstGeom>
        </p:spPr>
        <p:txBody>
          <a:bodyPr vert="horz" lIns="91440" tIns="45720" rIns="91440" bIns="45720" rtlCol="0">
            <a:noAutofit/>
          </a:bodyPr>
          <a:lstStyle>
            <a:lvl1pPr marL="0" indent="0" algn="r" defTabSz="685800" rtl="0" eaLnBrk="1" latinLnBrk="0" hangingPunct="1">
              <a:lnSpc>
                <a:spcPct val="100000"/>
              </a:lnSpc>
              <a:spcBef>
                <a:spcPts val="750"/>
              </a:spcBef>
              <a:buClr>
                <a:schemeClr val="accent2"/>
              </a:buClr>
              <a:buFontTx/>
              <a:buNone/>
              <a:defRPr sz="4000" b="1" i="1" kern="1200" cap="none" spc="0">
                <a:ln w="0"/>
                <a:solidFill>
                  <a:schemeClr val="tx1">
                    <a:lumMod val="75000"/>
                    <a:lumOff val="25000"/>
                  </a:schemeClr>
                </a:solidFill>
                <a:effectLst>
                  <a:reflection blurRad="6350" stA="53000" endA="300" endPos="35500" dir="5400000" sy="-90000" algn="bl" rotWithShape="0"/>
                </a:effectLst>
                <a:latin typeface="Abadi MT Condensed Extra Bold" charset="0"/>
                <a:ea typeface="Abadi MT Condensed Extra Bold" charset="0"/>
                <a:cs typeface="Abadi MT Condensed Extra Bold" charset="0"/>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en-US" altLang="zh-CN" dirty="0"/>
              <a:t>03</a:t>
            </a:r>
            <a:endParaRPr kumimoji="1" lang="zh-CN" altLang="en-US" dirty="0"/>
          </a:p>
        </p:txBody>
      </p:sp>
      <p:sp>
        <p:nvSpPr>
          <p:cNvPr id="14" name="文本占位符 3"/>
          <p:cNvSpPr txBox="1"/>
          <p:nvPr/>
        </p:nvSpPr>
        <p:spPr>
          <a:xfrm>
            <a:off x="3809027" y="3526276"/>
            <a:ext cx="2371719" cy="291356"/>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Clr>
                <a:schemeClr val="accent2"/>
              </a:buClr>
              <a:buFontTx/>
              <a:buNone/>
              <a:defRPr sz="1000" b="0" i="1" kern="1200" cap="none" spc="0">
                <a:ln w="0"/>
                <a:solidFill>
                  <a:schemeClr val="tx1">
                    <a:lumMod val="50000"/>
                    <a:lumOff val="50000"/>
                  </a:schemeClr>
                </a:solidFill>
                <a:effectLst/>
                <a:latin typeface="微软雅黑" panose="020B0503020204020204" charset="-122"/>
                <a:ea typeface="微软雅黑" panose="020B0503020204020204" charset="-122"/>
                <a:cs typeface="微软雅黑" panose="020B0503020204020204" charset="-122"/>
              </a:defRPr>
            </a:lvl1pPr>
            <a:lvl2pPr marL="1714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2pPr>
            <a:lvl3pPr marL="3429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3pPr>
            <a:lvl4pPr marL="51435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4pPr>
            <a:lvl5pPr marL="685800" indent="0" algn="l" defTabSz="685800" rtl="0" eaLnBrk="1" latinLnBrk="0" hangingPunct="1">
              <a:lnSpc>
                <a:spcPct val="100000"/>
              </a:lnSpc>
              <a:spcBef>
                <a:spcPts val="750"/>
              </a:spcBef>
              <a:buClr>
                <a:schemeClr val="accent2"/>
              </a:buClr>
              <a:buFontTx/>
              <a:buNone/>
              <a:defRPr sz="1200" kern="1200">
                <a:solidFill>
                  <a:schemeClr val="tx1">
                    <a:lumMod val="85000"/>
                    <a:lumOff val="15000"/>
                  </a:schemeClr>
                </a:solidFill>
                <a:latin typeface="+mn-lt"/>
                <a:ea typeface="+mn-ea"/>
                <a:cs typeface="+mn-cs"/>
              </a:defRPr>
            </a:lvl5pPr>
            <a:lvl6pPr marL="98488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6pPr>
            <a:lvl7pPr marL="1113155"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a:solidFill>
                  <a:schemeClr val="tx1"/>
                </a:solidFill>
                <a:latin typeface="+mn-lt"/>
                <a:ea typeface="+mn-ea"/>
                <a:cs typeface="+mn-cs"/>
              </a:defRPr>
            </a:lvl7pPr>
            <a:lvl8pPr marL="124333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8pPr>
            <a:lvl9pPr marL="1412240" indent="-171450" algn="l" defTabSz="685800" rtl="0" eaLnBrk="1" latinLnBrk="0" hangingPunct="1">
              <a:lnSpc>
                <a:spcPct val="100000"/>
              </a:lnSpc>
              <a:spcBef>
                <a:spcPts val="750"/>
              </a:spcBef>
              <a:buClr>
                <a:schemeClr val="accent2"/>
              </a:buClr>
              <a:buFont typeface="Arial" panose="020B0604020202020204" pitchFamily="34" charset="0"/>
              <a:buChar char="•"/>
              <a:defRPr sz="1200" kern="1200" baseline="0">
                <a:solidFill>
                  <a:schemeClr val="tx1"/>
                </a:solidFill>
                <a:latin typeface="+mn-lt"/>
                <a:ea typeface="+mn-ea"/>
                <a:cs typeface="+mn-cs"/>
              </a:defRPr>
            </a:lvl9pPr>
          </a:lstStyle>
          <a:p>
            <a:r>
              <a:rPr kumimoji="1" lang="en-US" altLang="zh-CN" dirty="0" smtClean="0"/>
              <a:t>Core Product</a:t>
            </a:r>
            <a:endParaRPr kumimoji="1"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智慧加油</a:t>
            </a:r>
            <a:r>
              <a:rPr lang="en-US" altLang="zh-CN" dirty="0"/>
              <a:t>——</a:t>
            </a:r>
            <a:r>
              <a:rPr kumimoji="1" lang="zh-CN" altLang="en-US" dirty="0" smtClean="0"/>
              <a:t>业务流程</a:t>
            </a:r>
            <a:endParaRPr kumimoji="1" lang="zh-CN" altLang="en-US" dirty="0"/>
          </a:p>
        </p:txBody>
      </p:sp>
      <p:pic>
        <p:nvPicPr>
          <p:cNvPr id="2151" name="Picture 10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11764" y="785008"/>
            <a:ext cx="6233584" cy="4113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标注 2"/>
          <p:cNvSpPr/>
          <p:nvPr/>
        </p:nvSpPr>
        <p:spPr>
          <a:xfrm>
            <a:off x="6958557" y="1127760"/>
            <a:ext cx="1865403" cy="1264920"/>
          </a:xfrm>
          <a:prstGeom prst="wedgeRoundRectCallout">
            <a:avLst>
              <a:gd name="adj1" fmla="val -39624"/>
              <a:gd name="adj2" fmla="val 79367"/>
              <a:gd name="adj3" fmla="val 16667"/>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p:txBody>
          <a:bodyPr/>
          <a:lstStyle/>
          <a:p>
            <a:r>
              <a:rPr lang="zh-CN" altLang="en-US" dirty="0"/>
              <a:t>智慧加油</a:t>
            </a:r>
            <a:r>
              <a:rPr lang="en-US" altLang="zh-CN" dirty="0"/>
              <a:t>——</a:t>
            </a:r>
            <a:r>
              <a:rPr kumimoji="1" lang="zh-CN" altLang="en-US" dirty="0" smtClean="0"/>
              <a:t>设备组成</a:t>
            </a:r>
            <a:endParaRPr kumimoji="1" lang="zh-CN" altLang="en-US" dirty="0"/>
          </a:p>
        </p:txBody>
      </p:sp>
      <p:sp>
        <p:nvSpPr>
          <p:cNvPr id="9" name="矩形 8"/>
          <p:cNvSpPr/>
          <p:nvPr/>
        </p:nvSpPr>
        <p:spPr>
          <a:xfrm>
            <a:off x="571375" y="1254559"/>
            <a:ext cx="2446145" cy="3459712"/>
          </a:xfrm>
          <a:prstGeom prst="rect">
            <a:avLst/>
          </a:prstGeom>
        </p:spPr>
        <p:txBody>
          <a:bodyPr vert="horz" lIns="91440" tIns="45720" rIns="91440" bIns="45720" rtlCol="0">
            <a:noAutofit/>
          </a:bodyPr>
          <a:lstStyle/>
          <a:p>
            <a:pPr marL="171450" indent="-171450" algn="just">
              <a:lnSpc>
                <a:spcPct val="150000"/>
              </a:lnSpc>
              <a:spcBef>
                <a:spcPts val="750"/>
              </a:spcBef>
              <a:buClr>
                <a:schemeClr val="accent2"/>
              </a:buClr>
              <a:buFont typeface="Arial" panose="020B0604020202020204" pitchFamily="34" charset="0"/>
              <a:buChar char="•"/>
            </a:pPr>
            <a:r>
              <a:rPr lang="en-US" altLang="zh-CN" sz="1200" b="1" dirty="0" smtClean="0">
                <a:solidFill>
                  <a:schemeClr val="tx1">
                    <a:lumMod val="85000"/>
                    <a:lumOff val="15000"/>
                  </a:schemeClr>
                </a:solidFill>
                <a:latin typeface="微软雅黑" panose="020B0503020204020204" charset="-122"/>
                <a:ea typeface="微软雅黑" panose="020B0503020204020204" charset="-122"/>
              </a:rPr>
              <a:t>ETC</a:t>
            </a:r>
            <a:r>
              <a:rPr lang="zh-CN" altLang="zh-CN" sz="1200" b="1" dirty="0" smtClean="0">
                <a:solidFill>
                  <a:schemeClr val="tx1">
                    <a:lumMod val="85000"/>
                    <a:lumOff val="15000"/>
                  </a:schemeClr>
                </a:solidFill>
                <a:latin typeface="微软雅黑" panose="020B0503020204020204" charset="-122"/>
                <a:ea typeface="微软雅黑" panose="020B0503020204020204" charset="-122"/>
              </a:rPr>
              <a:t>天线</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zh-CN" altLang="zh-CN" sz="1200" dirty="0">
                <a:solidFill>
                  <a:schemeClr val="tx1">
                    <a:lumMod val="85000"/>
                    <a:lumOff val="15000"/>
                  </a:schemeClr>
                </a:solidFill>
                <a:latin typeface="微软雅黑" panose="020B0503020204020204" charset="-122"/>
                <a:ea typeface="微软雅黑" panose="020B0503020204020204" charset="-122"/>
              </a:rPr>
              <a:t>采集所在</a:t>
            </a:r>
            <a:r>
              <a:rPr lang="zh-CN" altLang="en-US" sz="1200" dirty="0">
                <a:solidFill>
                  <a:schemeClr val="tx1">
                    <a:lumMod val="85000"/>
                    <a:lumOff val="15000"/>
                  </a:schemeClr>
                </a:solidFill>
                <a:latin typeface="微软雅黑" panose="020B0503020204020204" charset="-122"/>
                <a:ea typeface="微软雅黑" panose="020B0503020204020204" charset="-122"/>
              </a:rPr>
              <a:t>加油</a:t>
            </a:r>
            <a:r>
              <a:rPr lang="zh-CN" altLang="zh-CN" sz="1200" dirty="0">
                <a:solidFill>
                  <a:schemeClr val="tx1">
                    <a:lumMod val="85000"/>
                    <a:lumOff val="15000"/>
                  </a:schemeClr>
                </a:solidFill>
                <a:latin typeface="微软雅黑" panose="020B0503020204020204" charset="-122"/>
                <a:ea typeface="微软雅黑" panose="020B0503020204020204" charset="-122"/>
              </a:rPr>
              <a:t>车辆信息。</a:t>
            </a:r>
            <a:endParaRPr lang="zh-CN" altLang="zh-CN" sz="12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50000"/>
              </a:lnSpc>
              <a:spcBef>
                <a:spcPts val="750"/>
              </a:spcBef>
              <a:buClr>
                <a:schemeClr val="accent2"/>
              </a:buClr>
              <a:buFont typeface="Arial" panose="020B0604020202020204" pitchFamily="34" charset="0"/>
              <a:buChar char="•"/>
            </a:pPr>
            <a:r>
              <a:rPr lang="zh-CN" altLang="zh-CN" sz="1200" b="1" dirty="0">
                <a:solidFill>
                  <a:schemeClr val="tx1">
                    <a:lumMod val="85000"/>
                    <a:lumOff val="15000"/>
                  </a:schemeClr>
                </a:solidFill>
                <a:latin typeface="微软雅黑" panose="020B0503020204020204" charset="-122"/>
                <a:ea typeface="微软雅黑" panose="020B0503020204020204" charset="-122"/>
              </a:rPr>
              <a:t>控制盒</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zh-CN" altLang="zh-CN" sz="1200" dirty="0">
                <a:solidFill>
                  <a:schemeClr val="tx1">
                    <a:lumMod val="85000"/>
                    <a:lumOff val="15000"/>
                  </a:schemeClr>
                </a:solidFill>
                <a:latin typeface="微软雅黑" panose="020B0503020204020204" charset="-122"/>
                <a:ea typeface="微软雅黑" panose="020B0503020204020204" charset="-122"/>
              </a:rPr>
              <a:t>控制</a:t>
            </a:r>
            <a:r>
              <a:rPr lang="zh-CN" altLang="en-US" sz="1200" dirty="0">
                <a:solidFill>
                  <a:schemeClr val="tx1">
                    <a:lumMod val="85000"/>
                    <a:lumOff val="15000"/>
                  </a:schemeClr>
                </a:solidFill>
                <a:latin typeface="微软雅黑" panose="020B0503020204020204" charset="-122"/>
                <a:ea typeface="微软雅黑" panose="020B0503020204020204" charset="-122"/>
              </a:rPr>
              <a:t>多台</a:t>
            </a:r>
            <a:r>
              <a:rPr lang="zh-CN" altLang="zh-CN" sz="1200" dirty="0">
                <a:solidFill>
                  <a:schemeClr val="tx1">
                    <a:lumMod val="85000"/>
                    <a:lumOff val="15000"/>
                  </a:schemeClr>
                </a:solidFill>
                <a:latin typeface="微软雅黑" panose="020B0503020204020204" charset="-122"/>
                <a:ea typeface="微软雅黑" panose="020B0503020204020204" charset="-122"/>
              </a:rPr>
              <a:t>天线</a:t>
            </a:r>
            <a:r>
              <a:rPr lang="zh-CN" altLang="en-US" sz="1200" dirty="0">
                <a:solidFill>
                  <a:schemeClr val="tx1">
                    <a:lumMod val="85000"/>
                    <a:lumOff val="15000"/>
                  </a:schemeClr>
                </a:solidFill>
                <a:latin typeface="微软雅黑" panose="020B0503020204020204" charset="-122"/>
                <a:ea typeface="微软雅黑" panose="020B0503020204020204" charset="-122"/>
              </a:rPr>
              <a:t>工作</a:t>
            </a:r>
            <a:r>
              <a:rPr lang="zh-CN" altLang="zh-CN" sz="1200" dirty="0">
                <a:solidFill>
                  <a:schemeClr val="tx1">
                    <a:lumMod val="85000"/>
                    <a:lumOff val="15000"/>
                  </a:schemeClr>
                </a:solidFill>
                <a:latin typeface="微软雅黑" panose="020B0503020204020204" charset="-122"/>
                <a:ea typeface="微软雅黑" panose="020B0503020204020204" charset="-122"/>
              </a:rPr>
              <a:t>，同时</a:t>
            </a:r>
            <a:r>
              <a:rPr lang="zh-CN" altLang="en-US" sz="1200" dirty="0">
                <a:solidFill>
                  <a:schemeClr val="tx1">
                    <a:lumMod val="85000"/>
                    <a:lumOff val="15000"/>
                  </a:schemeClr>
                </a:solidFill>
                <a:latin typeface="微软雅黑" panose="020B0503020204020204" charset="-122"/>
                <a:ea typeface="微软雅黑" panose="020B0503020204020204" charset="-122"/>
              </a:rPr>
              <a:t>负责与</a:t>
            </a:r>
            <a:r>
              <a:rPr lang="zh-CN" altLang="zh-CN" sz="1200" dirty="0">
                <a:solidFill>
                  <a:schemeClr val="tx1">
                    <a:lumMod val="85000"/>
                    <a:lumOff val="15000"/>
                  </a:schemeClr>
                </a:solidFill>
                <a:latin typeface="微软雅黑" panose="020B0503020204020204" charset="-122"/>
                <a:ea typeface="微软雅黑" panose="020B0503020204020204" charset="-122"/>
              </a:rPr>
              <a:t>油站</a:t>
            </a:r>
            <a:r>
              <a:rPr lang="zh-CN" altLang="en-US" sz="1200" dirty="0">
                <a:solidFill>
                  <a:schemeClr val="tx1">
                    <a:lumMod val="85000"/>
                    <a:lumOff val="15000"/>
                  </a:schemeClr>
                </a:solidFill>
                <a:latin typeface="微软雅黑" panose="020B0503020204020204" charset="-122"/>
                <a:ea typeface="微软雅黑" panose="020B0503020204020204" charset="-122"/>
              </a:rPr>
              <a:t>本地</a:t>
            </a:r>
            <a:r>
              <a:rPr lang="zh-CN" altLang="zh-CN" sz="1200" dirty="0">
                <a:solidFill>
                  <a:schemeClr val="tx1">
                    <a:lumMod val="85000"/>
                    <a:lumOff val="15000"/>
                  </a:schemeClr>
                </a:solidFill>
                <a:latin typeface="微软雅黑" panose="020B0503020204020204" charset="-122"/>
                <a:ea typeface="微软雅黑" panose="020B0503020204020204" charset="-122"/>
              </a:rPr>
              <a:t>系统、云平台</a:t>
            </a:r>
            <a:r>
              <a:rPr lang="zh-CN" altLang="en-US" sz="1200" dirty="0">
                <a:solidFill>
                  <a:schemeClr val="tx1">
                    <a:lumMod val="85000"/>
                    <a:lumOff val="15000"/>
                  </a:schemeClr>
                </a:solidFill>
                <a:latin typeface="微软雅黑" panose="020B0503020204020204" charset="-122"/>
                <a:ea typeface="微软雅黑" panose="020B0503020204020204" charset="-122"/>
              </a:rPr>
              <a:t>进行数据交互</a:t>
            </a:r>
            <a:r>
              <a:rPr lang="zh-CN" altLang="zh-CN" sz="1200" dirty="0">
                <a:solidFill>
                  <a:schemeClr val="tx1">
                    <a:lumMod val="85000"/>
                    <a:lumOff val="15000"/>
                  </a:schemeClr>
                </a:solidFill>
                <a:latin typeface="微软雅黑" panose="020B0503020204020204" charset="-122"/>
                <a:ea typeface="微软雅黑" panose="020B0503020204020204" charset="-122"/>
              </a:rPr>
              <a:t>。</a:t>
            </a:r>
            <a:endParaRPr lang="zh-CN" altLang="zh-CN" sz="12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50000"/>
              </a:lnSpc>
              <a:spcBef>
                <a:spcPts val="750"/>
              </a:spcBef>
              <a:buClr>
                <a:schemeClr val="accent2"/>
              </a:buClr>
              <a:buFont typeface="Arial" panose="020B0604020202020204" pitchFamily="34" charset="0"/>
              <a:buChar char="•"/>
            </a:pPr>
            <a:r>
              <a:rPr lang="en-US" altLang="zh-CN" sz="1200" b="1" dirty="0" smtClean="0">
                <a:solidFill>
                  <a:schemeClr val="tx1">
                    <a:lumMod val="85000"/>
                    <a:lumOff val="15000"/>
                  </a:schemeClr>
                </a:solidFill>
                <a:latin typeface="微软雅黑" panose="020B0503020204020204" charset="-122"/>
                <a:ea typeface="微软雅黑" panose="020B0503020204020204" charset="-122"/>
              </a:rPr>
              <a:t>LED</a:t>
            </a:r>
            <a:r>
              <a:rPr lang="zh-CN" altLang="en-US" sz="1200" b="1" dirty="0" smtClean="0">
                <a:solidFill>
                  <a:schemeClr val="tx1">
                    <a:lumMod val="85000"/>
                    <a:lumOff val="15000"/>
                  </a:schemeClr>
                </a:solidFill>
                <a:latin typeface="微软雅黑" panose="020B0503020204020204" charset="-122"/>
                <a:ea typeface="微软雅黑" panose="020B0503020204020204" charset="-122"/>
              </a:rPr>
              <a:t>显示</a:t>
            </a:r>
            <a:r>
              <a:rPr lang="zh-CN" altLang="zh-CN" sz="1200" b="1" dirty="0" smtClean="0">
                <a:solidFill>
                  <a:schemeClr val="tx1">
                    <a:lumMod val="85000"/>
                    <a:lumOff val="15000"/>
                  </a:schemeClr>
                </a:solidFill>
                <a:latin typeface="微软雅黑" panose="020B0503020204020204" charset="-122"/>
                <a:ea typeface="微软雅黑" panose="020B0503020204020204" charset="-122"/>
              </a:rPr>
              <a:t>屏</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zh-CN" altLang="zh-CN" sz="1200" dirty="0">
                <a:solidFill>
                  <a:schemeClr val="tx1">
                    <a:lumMod val="85000"/>
                    <a:lumOff val="15000"/>
                  </a:schemeClr>
                </a:solidFill>
                <a:latin typeface="微软雅黑" panose="020B0503020204020204" charset="-122"/>
                <a:ea typeface="微软雅黑" panose="020B0503020204020204" charset="-122"/>
              </a:rPr>
              <a:t>用于显示当前正在加油的车辆车牌号、结束加油后车辆所需缴费金额以及缴费状态等关键信息，辅助工作人员直观地获知过程中的关键信息。</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grpSp>
        <p:nvGrpSpPr>
          <p:cNvPr id="6" name="组合 5"/>
          <p:cNvGrpSpPr/>
          <p:nvPr/>
        </p:nvGrpSpPr>
        <p:grpSpPr>
          <a:xfrm>
            <a:off x="3619500" y="1236569"/>
            <a:ext cx="4998720" cy="3477702"/>
            <a:chOff x="1182680" y="692696"/>
            <a:chExt cx="8064239" cy="5857316"/>
          </a:xfrm>
        </p:grpSpPr>
        <p:pic>
          <p:nvPicPr>
            <p:cNvPr id="7" name="Picture 5" descr="E:\1_工作文件\方案图片素材\1007.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12248" y="4478031"/>
              <a:ext cx="791048" cy="16059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776" y="3363504"/>
              <a:ext cx="1804059" cy="188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1182680" y="4077072"/>
              <a:ext cx="1191222" cy="237626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11" name="Picture 3" descr="E:\1_工作文件\方案图片素材\EFuel-C0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760" t="8845" r="6452" b="53610"/>
            <a:stretch>
              <a:fillRect/>
            </a:stretch>
          </p:blipFill>
          <p:spPr bwMode="auto">
            <a:xfrm>
              <a:off x="3071968" y="857635"/>
              <a:ext cx="1468761" cy="40092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1_工作文件\方案图片素材\1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747" y="4388801"/>
              <a:ext cx="789626" cy="162690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1_工作文件\方案图片素材\100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233" t="25613" r="5600" b="32054"/>
            <a:stretch>
              <a:fillRect/>
            </a:stretch>
          </p:blipFill>
          <p:spPr bwMode="auto">
            <a:xfrm>
              <a:off x="4239447" y="4195366"/>
              <a:ext cx="628306" cy="31230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E:\1_工作文件\方案图片素材\100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4044" y="4309218"/>
              <a:ext cx="801692" cy="162394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12057\Pictures\微信图片_20210402134519.png微信图片_20210402134519"/>
            <p:cNvPicPr>
              <a:picLocks noChangeAspect="1" noChangeArrowheads="1"/>
            </p:cNvPicPr>
            <p:nvPr/>
          </p:nvPicPr>
          <p:blipFill>
            <a:blip r:embed="rId7"/>
            <a:srcRect/>
            <a:stretch>
              <a:fillRect/>
            </a:stretch>
          </p:blipFill>
          <p:spPr bwMode="auto">
            <a:xfrm>
              <a:off x="2138644" y="3257367"/>
              <a:ext cx="417132" cy="7037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1_工作文件\方案图片素材\EFuel-D0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1298" y="3363504"/>
              <a:ext cx="797346" cy="32293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00570" y="1749453"/>
              <a:ext cx="1419224" cy="41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组合 17"/>
            <p:cNvGrpSpPr/>
            <p:nvPr/>
          </p:nvGrpSpPr>
          <p:grpSpPr>
            <a:xfrm>
              <a:off x="2498170" y="5236722"/>
              <a:ext cx="1919269" cy="280510"/>
              <a:chOff x="1916112" y="2994497"/>
              <a:chExt cx="4892705" cy="455530"/>
            </a:xfrm>
          </p:grpSpPr>
          <p:sp>
            <p:nvSpPr>
              <p:cNvPr id="70" name="椭圆 69"/>
              <p:cNvSpPr/>
              <p:nvPr/>
            </p:nvSpPr>
            <p:spPr>
              <a:xfrm>
                <a:off x="1916112" y="3010949"/>
                <a:ext cx="442912" cy="4333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1" name="平行四边形 70"/>
              <p:cNvSpPr/>
              <p:nvPr/>
            </p:nvSpPr>
            <p:spPr>
              <a:xfrm>
                <a:off x="2133600"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2" name="平行四边形 71"/>
              <p:cNvSpPr/>
              <p:nvPr/>
            </p:nvSpPr>
            <p:spPr>
              <a:xfrm>
                <a:off x="2400299"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3" name="平行四边形 72"/>
              <p:cNvSpPr/>
              <p:nvPr/>
            </p:nvSpPr>
            <p:spPr>
              <a:xfrm>
                <a:off x="2666452"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4" name="平行四边形 73"/>
              <p:cNvSpPr/>
              <p:nvPr/>
            </p:nvSpPr>
            <p:spPr>
              <a:xfrm>
                <a:off x="2933151"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5" name="平行四边形 74"/>
              <p:cNvSpPr/>
              <p:nvPr/>
            </p:nvSpPr>
            <p:spPr>
              <a:xfrm>
                <a:off x="3179196"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6" name="平行四边形 75"/>
              <p:cNvSpPr/>
              <p:nvPr/>
            </p:nvSpPr>
            <p:spPr>
              <a:xfrm>
                <a:off x="3445895"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7" name="平行四边形 76"/>
              <p:cNvSpPr/>
              <p:nvPr/>
            </p:nvSpPr>
            <p:spPr>
              <a:xfrm>
                <a:off x="3705470"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8" name="平行四边形 77"/>
              <p:cNvSpPr/>
              <p:nvPr/>
            </p:nvSpPr>
            <p:spPr>
              <a:xfrm>
                <a:off x="3972169"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9" name="平行四边形 78"/>
              <p:cNvSpPr/>
              <p:nvPr/>
            </p:nvSpPr>
            <p:spPr>
              <a:xfrm>
                <a:off x="4225165"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0" name="平行四边形 79"/>
              <p:cNvSpPr/>
              <p:nvPr/>
            </p:nvSpPr>
            <p:spPr>
              <a:xfrm>
                <a:off x="4491865" y="2994497"/>
                <a:ext cx="352425" cy="438149"/>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1" name="平行四边形 80"/>
              <p:cNvSpPr/>
              <p:nvPr/>
            </p:nvSpPr>
            <p:spPr>
              <a:xfrm>
                <a:off x="4751438"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2" name="平行四边形 81"/>
              <p:cNvSpPr/>
              <p:nvPr/>
            </p:nvSpPr>
            <p:spPr>
              <a:xfrm>
                <a:off x="5018137"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3" name="平行四边形 82"/>
              <p:cNvSpPr/>
              <p:nvPr/>
            </p:nvSpPr>
            <p:spPr>
              <a:xfrm>
                <a:off x="5271133"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4" name="平行四边形 83"/>
              <p:cNvSpPr/>
              <p:nvPr/>
            </p:nvSpPr>
            <p:spPr>
              <a:xfrm>
                <a:off x="5537832"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5" name="平行四边形 84"/>
              <p:cNvSpPr/>
              <p:nvPr/>
            </p:nvSpPr>
            <p:spPr>
              <a:xfrm>
                <a:off x="5790828"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6" name="平行四边形 85"/>
              <p:cNvSpPr/>
              <p:nvPr/>
            </p:nvSpPr>
            <p:spPr>
              <a:xfrm>
                <a:off x="6057527"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7" name="直角三角形 86"/>
              <p:cNvSpPr/>
              <p:nvPr/>
            </p:nvSpPr>
            <p:spPr>
              <a:xfrm flipH="1">
                <a:off x="6321859" y="3014125"/>
                <a:ext cx="88093" cy="434313"/>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8" name="直角三角形 87"/>
              <p:cNvSpPr/>
              <p:nvPr/>
            </p:nvSpPr>
            <p:spPr>
              <a:xfrm rot="10800000" flipH="1">
                <a:off x="2133600" y="3010950"/>
                <a:ext cx="88093" cy="434313"/>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9" name="矩形 88"/>
              <p:cNvSpPr/>
              <p:nvPr/>
            </p:nvSpPr>
            <p:spPr>
              <a:xfrm>
                <a:off x="6409952" y="3009900"/>
                <a:ext cx="150205" cy="44012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90" name="椭圆 89"/>
              <p:cNvSpPr/>
              <p:nvPr/>
            </p:nvSpPr>
            <p:spPr>
              <a:xfrm>
                <a:off x="6365905" y="3010949"/>
                <a:ext cx="442912" cy="4333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19" name="TextBox 18"/>
            <p:cNvSpPr txBox="1"/>
            <p:nvPr/>
          </p:nvSpPr>
          <p:spPr>
            <a:xfrm>
              <a:off x="1182680" y="6084003"/>
              <a:ext cx="1191222" cy="456716"/>
            </a:xfrm>
            <a:prstGeom prst="rect">
              <a:avLst/>
            </a:prstGeom>
            <a:noFill/>
          </p:spPr>
          <p:txBody>
            <a:bodyPr wrap="square" rtlCol="0">
              <a:spAutoFit/>
            </a:bodyPr>
            <a:lstStyle/>
            <a:p>
              <a:pPr algn="ctr"/>
              <a:r>
                <a:rPr lang="zh-CN" altLang="en-US" sz="1000" b="1" dirty="0" smtClean="0"/>
                <a:t>①</a:t>
              </a:r>
              <a:endParaRPr lang="zh-CN" altLang="en-US" sz="1000" b="1" dirty="0"/>
            </a:p>
          </p:txBody>
        </p:sp>
        <p:sp>
          <p:nvSpPr>
            <p:cNvPr id="20" name="矩形 19"/>
            <p:cNvSpPr/>
            <p:nvPr/>
          </p:nvSpPr>
          <p:spPr>
            <a:xfrm>
              <a:off x="4427723" y="4077072"/>
              <a:ext cx="1191222" cy="237626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1" name="TextBox 20"/>
            <p:cNvSpPr txBox="1"/>
            <p:nvPr/>
          </p:nvSpPr>
          <p:spPr>
            <a:xfrm>
              <a:off x="4427724" y="6093296"/>
              <a:ext cx="1191222" cy="456716"/>
            </a:xfrm>
            <a:prstGeom prst="rect">
              <a:avLst/>
            </a:prstGeom>
            <a:noFill/>
          </p:spPr>
          <p:txBody>
            <a:bodyPr wrap="square" rtlCol="0">
              <a:spAutoFit/>
            </a:bodyPr>
            <a:lstStyle/>
            <a:p>
              <a:pPr algn="ctr"/>
              <a:r>
                <a:rPr lang="zh-CN" altLang="en-US" sz="1000" b="1" dirty="0" smtClean="0"/>
                <a:t>②</a:t>
              </a:r>
              <a:endParaRPr lang="zh-CN" altLang="en-US" sz="1000" b="1" dirty="0"/>
            </a:p>
          </p:txBody>
        </p:sp>
        <p:pic>
          <p:nvPicPr>
            <p:cNvPr id="22" name="Picture 7" descr="C:\Users\12057\Pictures\微信图片_20210402134519.png微信图片_20210402134519"/>
            <p:cNvPicPr>
              <a:picLocks noChangeAspect="1" noChangeArrowheads="1"/>
            </p:cNvPicPr>
            <p:nvPr/>
          </p:nvPicPr>
          <p:blipFill>
            <a:blip r:embed="rId7"/>
            <a:srcRect/>
            <a:stretch>
              <a:fillRect/>
            </a:stretch>
          </p:blipFill>
          <p:spPr bwMode="auto">
            <a:xfrm>
              <a:off x="4243697" y="3292949"/>
              <a:ext cx="417132" cy="70373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1_工作文件\方案图片素材\EFuel-D0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68361" y="3356992"/>
              <a:ext cx="797346" cy="322939"/>
            </a:xfrm>
            <a:prstGeom prst="rect">
              <a:avLst/>
            </a:prstGeom>
            <a:noFill/>
            <a:extLst>
              <a:ext uri="{909E8E84-426E-40DD-AFC4-6F175D3DCCD1}">
                <a14:hiddenFill xmlns:a14="http://schemas.microsoft.com/office/drawing/2010/main">
                  <a:solidFill>
                    <a:srgbClr val="FFFFFF"/>
                  </a:solidFill>
                </a14:hiddenFill>
              </a:ext>
            </a:extLst>
          </p:spPr>
        </p:pic>
        <p:sp>
          <p:nvSpPr>
            <p:cNvPr id="24" name="圆角矩形标注 23"/>
            <p:cNvSpPr/>
            <p:nvPr/>
          </p:nvSpPr>
          <p:spPr>
            <a:xfrm>
              <a:off x="4219681" y="4165722"/>
              <a:ext cx="684076" cy="371598"/>
            </a:xfrm>
            <a:prstGeom prst="wedgeRoundRectCallout">
              <a:avLst>
                <a:gd name="adj1" fmla="val 69394"/>
                <a:gd name="adj2" fmla="val 158878"/>
                <a:gd name="adj3" fmla="val 16667"/>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25" name="Picture 5" descr="E:\1_工作文件\方案图片素材\100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233" t="25613" r="5600" b="32054"/>
            <a:stretch>
              <a:fillRect/>
            </a:stretch>
          </p:blipFill>
          <p:spPr bwMode="auto">
            <a:xfrm>
              <a:off x="2138644" y="4165722"/>
              <a:ext cx="628306" cy="312309"/>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标注 25"/>
            <p:cNvSpPr/>
            <p:nvPr/>
          </p:nvSpPr>
          <p:spPr>
            <a:xfrm>
              <a:off x="2118878" y="4136078"/>
              <a:ext cx="684076" cy="371598"/>
            </a:xfrm>
            <a:prstGeom prst="wedgeRoundRectCallout">
              <a:avLst>
                <a:gd name="adj1" fmla="val -94351"/>
                <a:gd name="adj2" fmla="val 144523"/>
                <a:gd name="adj3" fmla="val 16667"/>
              </a:avLst>
            </a:prstGeom>
            <a:no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7" name="TextBox 26"/>
            <p:cNvSpPr txBox="1"/>
            <p:nvPr/>
          </p:nvSpPr>
          <p:spPr>
            <a:xfrm>
              <a:off x="2652606" y="5649615"/>
              <a:ext cx="1591088" cy="742165"/>
            </a:xfrm>
            <a:prstGeom prst="rect">
              <a:avLst/>
            </a:prstGeom>
            <a:noFill/>
          </p:spPr>
          <p:txBody>
            <a:bodyPr wrap="square" rtlCol="0">
              <a:spAutoFit/>
            </a:bodyPr>
            <a:lstStyle/>
            <a:p>
              <a:pPr algn="ctr"/>
              <a:r>
                <a:rPr lang="en-US" altLang="zh-CN" sz="1000" b="1" dirty="0" smtClean="0"/>
                <a:t>ETC</a:t>
              </a:r>
              <a:r>
                <a:rPr lang="zh-CN" altLang="en-US" sz="1000" b="1" dirty="0" smtClean="0"/>
                <a:t>加油通道</a:t>
              </a:r>
              <a:endParaRPr lang="zh-CN" altLang="en-US" sz="1000" b="1" dirty="0"/>
            </a:p>
          </p:txBody>
        </p:sp>
        <p:cxnSp>
          <p:nvCxnSpPr>
            <p:cNvPr id="28" name="肘形连接符 27"/>
            <p:cNvCxnSpPr>
              <a:stCxn id="16" idx="0"/>
              <a:endCxn id="17" idx="2"/>
            </p:cNvCxnSpPr>
            <p:nvPr/>
          </p:nvCxnSpPr>
          <p:spPr>
            <a:xfrm rot="5400000" flipH="1" flipV="1">
              <a:off x="2173614" y="1726937"/>
              <a:ext cx="1202926" cy="207021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5" idx="0"/>
            </p:cNvCxnSpPr>
            <p:nvPr/>
          </p:nvCxnSpPr>
          <p:spPr>
            <a:xfrm flipV="1">
              <a:off x="2347210" y="2769527"/>
              <a:ext cx="0" cy="48694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0"/>
            </p:cNvCxnSpPr>
            <p:nvPr/>
          </p:nvCxnSpPr>
          <p:spPr>
            <a:xfrm flipV="1">
              <a:off x="4452263" y="2770597"/>
              <a:ext cx="0" cy="522522"/>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7" idx="0"/>
              <a:endCxn id="11" idx="2"/>
            </p:cNvCxnSpPr>
            <p:nvPr/>
          </p:nvCxnSpPr>
          <p:spPr>
            <a:xfrm flipH="1" flipV="1">
              <a:off x="3806349" y="1258556"/>
              <a:ext cx="3833" cy="4908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2233923" y="692696"/>
              <a:ext cx="3058157" cy="172819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cxnSp>
          <p:nvCxnSpPr>
            <p:cNvPr id="34" name="直接连接符 33"/>
            <p:cNvCxnSpPr>
              <a:stCxn id="23" idx="0"/>
            </p:cNvCxnSpPr>
            <p:nvPr/>
          </p:nvCxnSpPr>
          <p:spPr>
            <a:xfrm flipV="1">
              <a:off x="5067034" y="2762041"/>
              <a:ext cx="0" cy="594951"/>
            </a:xfrm>
            <a:prstGeom prst="line">
              <a:avLst/>
            </a:prstGeom>
          </p:spPr>
          <p:style>
            <a:lnRef idx="1">
              <a:schemeClr val="accent1"/>
            </a:lnRef>
            <a:fillRef idx="0">
              <a:schemeClr val="accent1"/>
            </a:fillRef>
            <a:effectRef idx="0">
              <a:schemeClr val="accent1"/>
            </a:effectRef>
            <a:fontRef idx="minor">
              <a:schemeClr val="tx1"/>
            </a:fontRef>
          </p:style>
        </p:cxnSp>
        <p:pic>
          <p:nvPicPr>
            <p:cNvPr id="3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5256" y="3363504"/>
              <a:ext cx="1804059" cy="188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矩形 35"/>
            <p:cNvSpPr/>
            <p:nvPr/>
          </p:nvSpPr>
          <p:spPr>
            <a:xfrm>
              <a:off x="6012160" y="4077072"/>
              <a:ext cx="1191222" cy="237626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pic>
          <p:nvPicPr>
            <p:cNvPr id="37" name="Picture 7" descr="C:\Users\12057\Pictures\微信图片_20210402134519.png微信图片_20210402134519"/>
            <p:cNvPicPr>
              <a:picLocks noChangeAspect="1" noChangeArrowheads="1"/>
            </p:cNvPicPr>
            <p:nvPr/>
          </p:nvPicPr>
          <p:blipFill>
            <a:blip r:embed="rId7"/>
            <a:srcRect/>
            <a:stretch>
              <a:fillRect/>
            </a:stretch>
          </p:blipFill>
          <p:spPr bwMode="auto">
            <a:xfrm>
              <a:off x="6968124" y="3257367"/>
              <a:ext cx="417132" cy="70373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E:\1_工作文件\方案图片素材\EFuel-D0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70778" y="3363504"/>
              <a:ext cx="797346" cy="322939"/>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p:nvGrpSpPr>
          <p:grpSpPr>
            <a:xfrm>
              <a:off x="7327650" y="5236722"/>
              <a:ext cx="1919269" cy="280510"/>
              <a:chOff x="1916112" y="2994497"/>
              <a:chExt cx="4892705" cy="455530"/>
            </a:xfrm>
          </p:grpSpPr>
          <p:sp>
            <p:nvSpPr>
              <p:cNvPr id="49" name="椭圆 48"/>
              <p:cNvSpPr/>
              <p:nvPr/>
            </p:nvSpPr>
            <p:spPr>
              <a:xfrm>
                <a:off x="1916112" y="3010949"/>
                <a:ext cx="442912" cy="4333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0" name="平行四边形 49"/>
              <p:cNvSpPr/>
              <p:nvPr/>
            </p:nvSpPr>
            <p:spPr>
              <a:xfrm>
                <a:off x="2133600"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1" name="平行四边形 50"/>
              <p:cNvSpPr/>
              <p:nvPr/>
            </p:nvSpPr>
            <p:spPr>
              <a:xfrm>
                <a:off x="2400299"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2" name="平行四边形 51"/>
              <p:cNvSpPr/>
              <p:nvPr/>
            </p:nvSpPr>
            <p:spPr>
              <a:xfrm>
                <a:off x="2666452"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3" name="平行四边形 52"/>
              <p:cNvSpPr/>
              <p:nvPr/>
            </p:nvSpPr>
            <p:spPr>
              <a:xfrm>
                <a:off x="2933151"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4" name="平行四边形 53"/>
              <p:cNvSpPr/>
              <p:nvPr/>
            </p:nvSpPr>
            <p:spPr>
              <a:xfrm>
                <a:off x="3179196"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5" name="平行四边形 54"/>
              <p:cNvSpPr/>
              <p:nvPr/>
            </p:nvSpPr>
            <p:spPr>
              <a:xfrm>
                <a:off x="3445895"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6" name="平行四边形 55"/>
              <p:cNvSpPr/>
              <p:nvPr/>
            </p:nvSpPr>
            <p:spPr>
              <a:xfrm>
                <a:off x="3705470"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7" name="平行四边形 56"/>
              <p:cNvSpPr/>
              <p:nvPr/>
            </p:nvSpPr>
            <p:spPr>
              <a:xfrm>
                <a:off x="3972169"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8" name="平行四边形 57"/>
              <p:cNvSpPr/>
              <p:nvPr/>
            </p:nvSpPr>
            <p:spPr>
              <a:xfrm>
                <a:off x="4225165"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9" name="平行四边形 58"/>
              <p:cNvSpPr/>
              <p:nvPr/>
            </p:nvSpPr>
            <p:spPr>
              <a:xfrm>
                <a:off x="4491865" y="2994497"/>
                <a:ext cx="352425" cy="438149"/>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0" name="平行四边形 59"/>
              <p:cNvSpPr/>
              <p:nvPr/>
            </p:nvSpPr>
            <p:spPr>
              <a:xfrm>
                <a:off x="4751438"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1" name="平行四边形 60"/>
              <p:cNvSpPr/>
              <p:nvPr/>
            </p:nvSpPr>
            <p:spPr>
              <a:xfrm>
                <a:off x="5018137"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2" name="平行四边形 61"/>
              <p:cNvSpPr/>
              <p:nvPr/>
            </p:nvSpPr>
            <p:spPr>
              <a:xfrm>
                <a:off x="5271133"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3" name="平行四边形 62"/>
              <p:cNvSpPr/>
              <p:nvPr/>
            </p:nvSpPr>
            <p:spPr>
              <a:xfrm>
                <a:off x="5537832"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4" name="平行四边形 63"/>
              <p:cNvSpPr/>
              <p:nvPr/>
            </p:nvSpPr>
            <p:spPr>
              <a:xfrm>
                <a:off x="5790828" y="3009900"/>
                <a:ext cx="352425" cy="438150"/>
              </a:xfrm>
              <a:prstGeom prst="parallelogram">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5" name="平行四边形 64"/>
              <p:cNvSpPr/>
              <p:nvPr/>
            </p:nvSpPr>
            <p:spPr>
              <a:xfrm>
                <a:off x="6057527" y="3009900"/>
                <a:ext cx="352425" cy="43815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6" name="直角三角形 65"/>
              <p:cNvSpPr/>
              <p:nvPr/>
            </p:nvSpPr>
            <p:spPr>
              <a:xfrm flipH="1">
                <a:off x="6321859" y="3014125"/>
                <a:ext cx="88093" cy="434313"/>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7" name="直角三角形 66"/>
              <p:cNvSpPr/>
              <p:nvPr/>
            </p:nvSpPr>
            <p:spPr>
              <a:xfrm rot="10800000" flipH="1">
                <a:off x="2133600" y="3010950"/>
                <a:ext cx="88093" cy="434313"/>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8" name="矩形 67"/>
              <p:cNvSpPr/>
              <p:nvPr/>
            </p:nvSpPr>
            <p:spPr>
              <a:xfrm>
                <a:off x="6409952" y="3009900"/>
                <a:ext cx="150205" cy="44012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6365905" y="3010949"/>
                <a:ext cx="442912" cy="4333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sp>
          <p:nvSpPr>
            <p:cNvPr id="40" name="TextBox 39"/>
            <p:cNvSpPr txBox="1"/>
            <p:nvPr/>
          </p:nvSpPr>
          <p:spPr>
            <a:xfrm>
              <a:off x="6012161" y="6084005"/>
              <a:ext cx="1191222" cy="456716"/>
            </a:xfrm>
            <a:prstGeom prst="rect">
              <a:avLst/>
            </a:prstGeom>
            <a:noFill/>
          </p:spPr>
          <p:txBody>
            <a:bodyPr wrap="square" rtlCol="0">
              <a:spAutoFit/>
            </a:bodyPr>
            <a:lstStyle/>
            <a:p>
              <a:pPr algn="ctr"/>
              <a:r>
                <a:rPr lang="zh-CN" altLang="en-US" sz="1000" b="1" dirty="0"/>
                <a:t>③</a:t>
              </a:r>
              <a:endParaRPr lang="zh-CN" altLang="en-US" sz="1000" b="1" dirty="0"/>
            </a:p>
          </p:txBody>
        </p:sp>
        <p:pic>
          <p:nvPicPr>
            <p:cNvPr id="41" name="Picture 5" descr="E:\1_工作文件\方案图片素材\100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233" t="25613" r="5600" b="32054"/>
            <a:stretch>
              <a:fillRect/>
            </a:stretch>
          </p:blipFill>
          <p:spPr bwMode="auto">
            <a:xfrm>
              <a:off x="6968124" y="4165722"/>
              <a:ext cx="628306" cy="312309"/>
            </a:xfrm>
            <a:prstGeom prst="rect">
              <a:avLst/>
            </a:prstGeom>
            <a:noFill/>
            <a:extLst>
              <a:ext uri="{909E8E84-426E-40DD-AFC4-6F175D3DCCD1}">
                <a14:hiddenFill xmlns:a14="http://schemas.microsoft.com/office/drawing/2010/main">
                  <a:solidFill>
                    <a:srgbClr val="FFFFFF"/>
                  </a:solidFill>
                </a14:hiddenFill>
              </a:ext>
            </a:extLst>
          </p:spPr>
        </p:pic>
        <p:sp>
          <p:nvSpPr>
            <p:cNvPr id="42" name="圆角矩形标注 41"/>
            <p:cNvSpPr/>
            <p:nvPr/>
          </p:nvSpPr>
          <p:spPr>
            <a:xfrm>
              <a:off x="6948358" y="4136078"/>
              <a:ext cx="684076" cy="371598"/>
            </a:xfrm>
            <a:prstGeom prst="wedgeRoundRectCallout">
              <a:avLst>
                <a:gd name="adj1" fmla="val -96208"/>
                <a:gd name="adj2" fmla="val 125726"/>
                <a:gd name="adj3" fmla="val 16667"/>
              </a:avLst>
            </a:prstGeom>
            <a:no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3" name="TextBox 42"/>
            <p:cNvSpPr txBox="1"/>
            <p:nvPr/>
          </p:nvSpPr>
          <p:spPr>
            <a:xfrm>
              <a:off x="7482087" y="5649615"/>
              <a:ext cx="1591088" cy="742165"/>
            </a:xfrm>
            <a:prstGeom prst="rect">
              <a:avLst/>
            </a:prstGeom>
            <a:noFill/>
          </p:spPr>
          <p:txBody>
            <a:bodyPr wrap="square" rtlCol="0">
              <a:spAutoFit/>
            </a:bodyPr>
            <a:lstStyle/>
            <a:p>
              <a:pPr algn="ctr"/>
              <a:r>
                <a:rPr lang="en-US" altLang="zh-CN" sz="1000" b="1" dirty="0" smtClean="0"/>
                <a:t>ETC</a:t>
              </a:r>
              <a:r>
                <a:rPr lang="zh-CN" altLang="en-US" sz="1000" b="1" dirty="0" smtClean="0"/>
                <a:t>加油通道</a:t>
              </a:r>
              <a:endParaRPr lang="zh-CN" altLang="en-US" sz="1000" b="1" dirty="0"/>
            </a:p>
          </p:txBody>
        </p:sp>
        <p:cxnSp>
          <p:nvCxnSpPr>
            <p:cNvPr id="44" name="直接连接符 43"/>
            <p:cNvCxnSpPr>
              <a:stCxn id="37" idx="0"/>
            </p:cNvCxnSpPr>
            <p:nvPr/>
          </p:nvCxnSpPr>
          <p:spPr>
            <a:xfrm flipV="1">
              <a:off x="7177714" y="2769527"/>
              <a:ext cx="0" cy="4869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634246" y="2762041"/>
              <a:ext cx="3542444"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465175" y="1772648"/>
              <a:ext cx="968198" cy="673885"/>
            </a:xfrm>
            <a:prstGeom prst="rect">
              <a:avLst/>
            </a:prstGeom>
            <a:noFill/>
          </p:spPr>
          <p:txBody>
            <a:bodyPr wrap="square" rtlCol="0">
              <a:spAutoFit/>
            </a:bodyPr>
            <a:lstStyle/>
            <a:p>
              <a:r>
                <a:rPr lang="zh-CN" altLang="en-US" sz="1000" dirty="0" smtClean="0"/>
                <a:t>加油站</a:t>
              </a:r>
              <a:endParaRPr lang="en-US" altLang="zh-CN" sz="1000" dirty="0" smtClean="0"/>
            </a:p>
            <a:p>
              <a:pPr algn="ctr"/>
              <a:r>
                <a:rPr lang="zh-CN" altLang="en-US" sz="1000" dirty="0" smtClean="0"/>
                <a:t>机房</a:t>
              </a:r>
              <a:endParaRPr lang="zh-CN" altLang="en-US" sz="1000" dirty="0"/>
            </a:p>
          </p:txBody>
        </p:sp>
        <p:sp>
          <p:nvSpPr>
            <p:cNvPr id="47" name="TextBox 46"/>
            <p:cNvSpPr txBox="1"/>
            <p:nvPr/>
          </p:nvSpPr>
          <p:spPr>
            <a:xfrm>
              <a:off x="2264549" y="908720"/>
              <a:ext cx="1168536" cy="456716"/>
            </a:xfrm>
            <a:prstGeom prst="rect">
              <a:avLst/>
            </a:prstGeom>
            <a:noFill/>
          </p:spPr>
          <p:txBody>
            <a:bodyPr wrap="none" rtlCol="0">
              <a:spAutoFit/>
            </a:bodyPr>
            <a:lstStyle/>
            <a:p>
              <a:r>
                <a:rPr lang="zh-CN" altLang="en-US" sz="1000" dirty="0"/>
                <a:t>控制盒</a:t>
              </a:r>
              <a:endParaRPr lang="zh-CN" altLang="en-US" sz="1000" dirty="0"/>
            </a:p>
          </p:txBody>
        </p:sp>
        <p:sp>
          <p:nvSpPr>
            <p:cNvPr id="48" name="TextBox 47"/>
            <p:cNvSpPr txBox="1"/>
            <p:nvPr/>
          </p:nvSpPr>
          <p:spPr>
            <a:xfrm>
              <a:off x="2041918" y="1700808"/>
              <a:ext cx="1168536" cy="742165"/>
            </a:xfrm>
            <a:prstGeom prst="rect">
              <a:avLst/>
            </a:prstGeom>
            <a:noFill/>
          </p:spPr>
          <p:txBody>
            <a:bodyPr wrap="none" rtlCol="0">
              <a:spAutoFit/>
            </a:bodyPr>
            <a:lstStyle/>
            <a:p>
              <a:pPr algn="ctr"/>
              <a:r>
                <a:rPr lang="en-US" altLang="zh-CN" sz="1000" dirty="0" smtClean="0"/>
                <a:t>POE</a:t>
              </a:r>
              <a:endParaRPr lang="en-US" altLang="zh-CN" sz="1000" dirty="0" smtClean="0"/>
            </a:p>
            <a:p>
              <a:pPr algn="ctr"/>
              <a:r>
                <a:rPr lang="zh-CN" altLang="en-US" sz="1000" dirty="0" smtClean="0"/>
                <a:t>交换机</a:t>
              </a:r>
              <a:endParaRPr lang="zh-CN" altLang="en-US" sz="1000" dirty="0"/>
            </a:p>
          </p:txBody>
        </p:sp>
      </p:grpSp>
      <p:grpSp>
        <p:nvGrpSpPr>
          <p:cNvPr id="91" name="组合 90"/>
          <p:cNvGrpSpPr/>
          <p:nvPr/>
        </p:nvGrpSpPr>
        <p:grpSpPr>
          <a:xfrm>
            <a:off x="7098327" y="1217730"/>
            <a:ext cx="1622039" cy="1076884"/>
            <a:chOff x="6156176" y="692696"/>
            <a:chExt cx="2555324" cy="1728192"/>
          </a:xfrm>
        </p:grpSpPr>
        <p:sp>
          <p:nvSpPr>
            <p:cNvPr id="92" name="TextBox 91"/>
            <p:cNvSpPr txBox="1"/>
            <p:nvPr/>
          </p:nvSpPr>
          <p:spPr>
            <a:xfrm>
              <a:off x="7327650" y="1921505"/>
              <a:ext cx="1355082" cy="395137"/>
            </a:xfrm>
            <a:prstGeom prst="rect">
              <a:avLst/>
            </a:prstGeom>
            <a:noFill/>
          </p:spPr>
          <p:txBody>
            <a:bodyPr wrap="square" rtlCol="0">
              <a:spAutoFit/>
            </a:bodyPr>
            <a:lstStyle/>
            <a:p>
              <a:pPr algn="ctr"/>
              <a:r>
                <a:rPr lang="en-US" altLang="zh-CN" sz="1000" dirty="0" smtClean="0"/>
                <a:t>LED</a:t>
              </a:r>
              <a:r>
                <a:rPr lang="zh-CN" altLang="en-US" sz="1000" dirty="0" smtClean="0"/>
                <a:t>显示屏</a:t>
              </a:r>
              <a:endParaRPr lang="zh-CN" altLang="en-US" sz="1000" dirty="0"/>
            </a:p>
          </p:txBody>
        </p:sp>
        <p:sp>
          <p:nvSpPr>
            <p:cNvPr id="93" name="TextBox 92"/>
            <p:cNvSpPr txBox="1"/>
            <p:nvPr/>
          </p:nvSpPr>
          <p:spPr>
            <a:xfrm>
              <a:off x="7354979" y="993533"/>
              <a:ext cx="1356521" cy="395137"/>
            </a:xfrm>
            <a:prstGeom prst="rect">
              <a:avLst/>
            </a:prstGeom>
            <a:noFill/>
          </p:spPr>
          <p:txBody>
            <a:bodyPr wrap="square" rtlCol="0">
              <a:spAutoFit/>
            </a:bodyPr>
            <a:lstStyle/>
            <a:p>
              <a:pPr algn="ctr"/>
              <a:r>
                <a:rPr lang="en-US" altLang="zh-CN" sz="1000" dirty="0" smtClean="0"/>
                <a:t>ETC</a:t>
              </a:r>
              <a:r>
                <a:rPr lang="zh-CN" altLang="en-US" sz="1000" dirty="0" smtClean="0"/>
                <a:t>天线</a:t>
              </a:r>
              <a:endParaRPr lang="zh-CN" altLang="en-US" sz="1000" dirty="0"/>
            </a:p>
          </p:txBody>
        </p:sp>
        <p:pic>
          <p:nvPicPr>
            <p:cNvPr id="94" name="Picture 7" descr="C:\Users\12057\Pictures\微信图片_20210402134519.png微信图片_20210402134519"/>
            <p:cNvPicPr>
              <a:picLocks noChangeAspect="1" noChangeArrowheads="1"/>
            </p:cNvPicPr>
            <p:nvPr/>
          </p:nvPicPr>
          <p:blipFill>
            <a:blip r:embed="rId7"/>
            <a:srcRect/>
            <a:stretch>
              <a:fillRect/>
            </a:stretch>
          </p:blipFill>
          <p:spPr bwMode="auto">
            <a:xfrm>
              <a:off x="6445226" y="847955"/>
              <a:ext cx="417132" cy="686842"/>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E:\1_工作文件\方案图片素材\EFuel-D0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07309" y="1921505"/>
              <a:ext cx="797346" cy="322939"/>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直接连接符 95"/>
            <p:cNvCxnSpPr/>
            <p:nvPr/>
          </p:nvCxnSpPr>
          <p:spPr>
            <a:xfrm>
              <a:off x="6156176" y="692696"/>
              <a:ext cx="25265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682732" y="692696"/>
              <a:ext cx="0" cy="1728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6156176" y="2420888"/>
              <a:ext cx="25265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156176" y="692696"/>
              <a:ext cx="0" cy="1728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156176" y="1700808"/>
              <a:ext cx="25265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7327650" y="692696"/>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3" name="文本占位符 5"/>
          <p:cNvSpPr txBox="1"/>
          <p:nvPr/>
        </p:nvSpPr>
        <p:spPr>
          <a:xfrm>
            <a:off x="432184" y="791871"/>
            <a:ext cx="8129952" cy="339725"/>
          </a:xfrm>
          <a:prstGeom prst="rect">
            <a:avLst/>
          </a:prstGeom>
        </p:spPr>
        <p:txBody>
          <a:bodyPr vert="horz" lIns="91440" tIns="45720" rIns="91440" bIns="45720" rtlCol="0">
            <a:noAutofit/>
          </a:bodyPr>
          <a:lstStyle>
            <a:lvl1pPr marL="171450" indent="-171450">
              <a:lnSpc>
                <a:spcPct val="100000"/>
              </a:lnSpc>
              <a:spcBef>
                <a:spcPts val="750"/>
              </a:spcBef>
              <a:buClr>
                <a:schemeClr val="accent2"/>
              </a:buClr>
              <a:buFont typeface="Wingdings" panose="05000000000000000000" pitchFamily="2" charset="2"/>
              <a:buChar char="Ø"/>
              <a:defRPr sz="1400" b="1">
                <a:solidFill>
                  <a:schemeClr val="tx1">
                    <a:lumMod val="85000"/>
                    <a:lumOff val="15000"/>
                  </a:schemeClr>
                </a:solidFill>
                <a:latin typeface="微软雅黑" panose="020B0503020204020204" charset="-122"/>
                <a:ea typeface="微软雅黑" panose="020B0503020204020204" charset="-122"/>
              </a:defRPr>
            </a:lvl1pPr>
            <a:lvl2pPr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2pPr>
            <a:lvl3pPr marL="5143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3pPr>
            <a:lvl4pPr marL="68580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4pPr>
            <a:lvl5pPr marL="8572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5pPr>
            <a:lvl6pPr marL="984885" indent="-171450">
              <a:lnSpc>
                <a:spcPct val="100000"/>
              </a:lnSpc>
              <a:spcBef>
                <a:spcPts val="750"/>
              </a:spcBef>
              <a:buClr>
                <a:schemeClr val="accent2"/>
              </a:buClr>
              <a:buFont typeface="Arial" panose="020B0604020202020204" pitchFamily="34" charset="0"/>
              <a:buChar char="•"/>
              <a:defRPr sz="1200"/>
            </a:lvl6pPr>
            <a:lvl7pPr marL="1113155" indent="-171450">
              <a:lnSpc>
                <a:spcPct val="100000"/>
              </a:lnSpc>
              <a:spcBef>
                <a:spcPts val="750"/>
              </a:spcBef>
              <a:buClr>
                <a:schemeClr val="accent2"/>
              </a:buClr>
              <a:buFont typeface="Arial" panose="020B0604020202020204" pitchFamily="34" charset="0"/>
              <a:buChar char="•"/>
              <a:defRPr sz="1200"/>
            </a:lvl7pPr>
            <a:lvl8pPr marL="1243330" indent="-171450">
              <a:lnSpc>
                <a:spcPct val="100000"/>
              </a:lnSpc>
              <a:spcBef>
                <a:spcPts val="750"/>
              </a:spcBef>
              <a:buClr>
                <a:schemeClr val="accent2"/>
              </a:buClr>
              <a:buFont typeface="Arial" panose="020B0604020202020204" pitchFamily="34" charset="0"/>
              <a:buChar char="•"/>
              <a:defRPr sz="1200" baseline="0"/>
            </a:lvl8pPr>
            <a:lvl9pPr marL="1412240" indent="-171450">
              <a:lnSpc>
                <a:spcPct val="100000"/>
              </a:lnSpc>
              <a:spcBef>
                <a:spcPts val="750"/>
              </a:spcBef>
              <a:buClr>
                <a:schemeClr val="accent2"/>
              </a:buClr>
              <a:buFont typeface="Arial" panose="020B0604020202020204" pitchFamily="34" charset="0"/>
              <a:buChar char="•"/>
              <a:defRPr sz="1200" baseline="0"/>
            </a:lvl9pPr>
          </a:lstStyle>
          <a:p>
            <a:r>
              <a:rPr lang="zh-CN" altLang="en-US" dirty="0" smtClean="0"/>
              <a:t>设备组成</a:t>
            </a:r>
            <a:endParaRPr lang="zh-CN" altLang="en-US"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智慧加油</a:t>
            </a:r>
            <a:r>
              <a:rPr lang="en-US" altLang="zh-CN" dirty="0"/>
              <a:t>——</a:t>
            </a:r>
            <a:r>
              <a:rPr kumimoji="1" lang="zh-CN" altLang="en-US" dirty="0" smtClean="0"/>
              <a:t>效果对比</a:t>
            </a:r>
            <a:endParaRPr kumimoji="1"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34" name="组合 33"/>
          <p:cNvGrpSpPr/>
          <p:nvPr/>
        </p:nvGrpSpPr>
        <p:grpSpPr>
          <a:xfrm>
            <a:off x="879909" y="1285336"/>
            <a:ext cx="8031193" cy="3200400"/>
            <a:chOff x="879909" y="1285336"/>
            <a:chExt cx="8031193" cy="2622431"/>
          </a:xfrm>
        </p:grpSpPr>
        <p:sp>
          <p:nvSpPr>
            <p:cNvPr id="27" name="平行四边形 26"/>
            <p:cNvSpPr/>
            <p:nvPr/>
          </p:nvSpPr>
          <p:spPr>
            <a:xfrm>
              <a:off x="2769079" y="1285336"/>
              <a:ext cx="2165231" cy="2432650"/>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4330461" y="1475117"/>
              <a:ext cx="2165231" cy="2432650"/>
            </a:xfrm>
            <a:prstGeom prst="parallelogram">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879909" y="1285336"/>
              <a:ext cx="3321170" cy="243265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5589932" y="1475117"/>
              <a:ext cx="3321170" cy="243265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4040388" y="2342072"/>
            <a:ext cx="1181819" cy="1181819"/>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latin typeface="华文琥珀" panose="02010800040101010101" pitchFamily="2" charset="-122"/>
                <a:ea typeface="华文琥珀" panose="02010800040101010101" pitchFamily="2" charset="-122"/>
              </a:rPr>
              <a:t>VS</a:t>
            </a:r>
            <a:endParaRPr lang="zh-CN" altLang="en-US" sz="4400" dirty="0">
              <a:latin typeface="华文琥珀" panose="02010800040101010101" pitchFamily="2" charset="-122"/>
              <a:ea typeface="华文琥珀" panose="02010800040101010101" pitchFamily="2" charset="-122"/>
            </a:endParaRPr>
          </a:p>
        </p:txBody>
      </p:sp>
      <p:sp>
        <p:nvSpPr>
          <p:cNvPr id="35" name="object 8"/>
          <p:cNvSpPr txBox="1"/>
          <p:nvPr/>
        </p:nvSpPr>
        <p:spPr>
          <a:xfrm>
            <a:off x="1419647" y="1447936"/>
            <a:ext cx="2578100" cy="534826"/>
          </a:xfrm>
          <a:prstGeom prst="rect">
            <a:avLst/>
          </a:prstGeom>
        </p:spPr>
        <p:txBody>
          <a:bodyPr vert="horz" wrap="square" lIns="0" tIns="13335" rIns="0" bIns="0" rtlCol="0">
            <a:spAutoFit/>
          </a:bodyPr>
          <a:lstStyle/>
          <a:p>
            <a:pPr marL="184785" marR="5080" indent="-172085" algn="just">
              <a:lnSpc>
                <a:spcPct val="150000"/>
              </a:lnSpc>
              <a:spcBef>
                <a:spcPts val="2030"/>
              </a:spcBef>
              <a:buFont typeface="Arial" panose="020B0604020202020204"/>
              <a:buChar char="•"/>
              <a:tabLst>
                <a:tab pos="185420" algn="l"/>
              </a:tabLst>
            </a:pPr>
            <a:r>
              <a:rPr sz="1200" dirty="0" err="1" smtClean="0">
                <a:latin typeface="微软雅黑" panose="020B0503020204020204" charset="-122"/>
                <a:cs typeface="微软雅黑" panose="020B0503020204020204" charset="-122"/>
              </a:rPr>
              <a:t>无法自动感知车辆身份</a:t>
            </a:r>
            <a:r>
              <a:rPr sz="1200" spc="-15" dirty="0" err="1" smtClean="0">
                <a:latin typeface="微软雅黑" panose="020B0503020204020204" charset="-122"/>
                <a:cs typeface="微软雅黑" panose="020B0503020204020204" charset="-122"/>
              </a:rPr>
              <a:t>信</a:t>
            </a:r>
            <a:r>
              <a:rPr sz="1200" dirty="0" err="1" smtClean="0">
                <a:latin typeface="微软雅黑" panose="020B0503020204020204" charset="-122"/>
                <a:cs typeface="微软雅黑" panose="020B0503020204020204" charset="-122"/>
              </a:rPr>
              <a:t>息</a:t>
            </a:r>
            <a:r>
              <a:rPr sz="1200" dirty="0" err="1">
                <a:latin typeface="微软雅黑" panose="020B0503020204020204" charset="-122"/>
                <a:cs typeface="微软雅黑" panose="020B0503020204020204" charset="-122"/>
              </a:rPr>
              <a:t>，</a:t>
            </a:r>
            <a:r>
              <a:rPr sz="1200" spc="-15" dirty="0" err="1">
                <a:latin typeface="微软雅黑" panose="020B0503020204020204" charset="-122"/>
                <a:cs typeface="微软雅黑" panose="020B0503020204020204" charset="-122"/>
              </a:rPr>
              <a:t>信</a:t>
            </a:r>
            <a:r>
              <a:rPr sz="1200" dirty="0" err="1">
                <a:latin typeface="微软雅黑" panose="020B0503020204020204" charset="-122"/>
                <a:cs typeface="微软雅黑" panose="020B0503020204020204" charset="-122"/>
              </a:rPr>
              <a:t>息化水</a:t>
            </a:r>
            <a:r>
              <a:rPr sz="1200" dirty="0">
                <a:latin typeface="微软雅黑" panose="020B0503020204020204" charset="-122"/>
                <a:cs typeface="微软雅黑" panose="020B0503020204020204" charset="-122"/>
              </a:rPr>
              <a:t> 平低。</a:t>
            </a:r>
            <a:endParaRPr sz="1200" dirty="0">
              <a:latin typeface="微软雅黑" panose="020B0503020204020204" charset="-122"/>
              <a:cs typeface="微软雅黑" panose="020B0503020204020204" charset="-122"/>
            </a:endParaRPr>
          </a:p>
        </p:txBody>
      </p:sp>
      <p:sp>
        <p:nvSpPr>
          <p:cNvPr id="36" name="object 9"/>
          <p:cNvSpPr txBox="1"/>
          <p:nvPr/>
        </p:nvSpPr>
        <p:spPr>
          <a:xfrm>
            <a:off x="1418844" y="1985929"/>
            <a:ext cx="2630170" cy="544444"/>
          </a:xfrm>
          <a:prstGeom prst="rect">
            <a:avLst/>
          </a:prstGeom>
        </p:spPr>
        <p:txBody>
          <a:bodyPr vert="horz" wrap="square" lIns="0" tIns="22860" rIns="0" bIns="0" rtlCol="0">
            <a:spAutoFit/>
          </a:bodyPr>
          <a:lstStyle/>
          <a:p>
            <a:pPr marL="184785" marR="5080" indent="-172085" algn="just">
              <a:lnSpc>
                <a:spcPct val="150000"/>
              </a:lnSpc>
              <a:spcBef>
                <a:spcPts val="180"/>
              </a:spcBef>
              <a:buFont typeface="Arial" panose="020B0604020202020204"/>
              <a:buChar char="•"/>
              <a:tabLst>
                <a:tab pos="184785" algn="l"/>
                <a:tab pos="185420" algn="l"/>
              </a:tabLst>
            </a:pPr>
            <a:r>
              <a:rPr sz="1200" spc="-5" dirty="0">
                <a:latin typeface="微软雅黑" panose="020B0503020204020204" charset="-122"/>
                <a:cs typeface="微软雅黑" panose="020B0503020204020204" charset="-122"/>
              </a:rPr>
              <a:t>用户缴费耗时</a:t>
            </a:r>
            <a:r>
              <a:rPr sz="1200" b="1" spc="-5" dirty="0">
                <a:solidFill>
                  <a:srgbClr val="FF0000"/>
                </a:solidFill>
                <a:latin typeface="微软雅黑" panose="020B0503020204020204" charset="-122"/>
                <a:cs typeface="微软雅黑" panose="020B0503020204020204" charset="-122"/>
              </a:rPr>
              <a:t>60</a:t>
            </a:r>
            <a:r>
              <a:rPr sz="1200" b="1" dirty="0">
                <a:solidFill>
                  <a:srgbClr val="FF0000"/>
                </a:solidFill>
                <a:latin typeface="微软雅黑" panose="020B0503020204020204" charset="-122"/>
                <a:cs typeface="微软雅黑" panose="020B0503020204020204" charset="-122"/>
              </a:rPr>
              <a:t>秒</a:t>
            </a:r>
            <a:r>
              <a:rPr sz="1200" b="1" spc="-5" dirty="0">
                <a:solidFill>
                  <a:srgbClr val="FF0000"/>
                </a:solidFill>
                <a:latin typeface="微软雅黑" panose="020B0503020204020204" charset="-122"/>
                <a:cs typeface="微软雅黑" panose="020B0503020204020204" charset="-122"/>
              </a:rPr>
              <a:t>~1</a:t>
            </a:r>
            <a:r>
              <a:rPr sz="1200" b="1" spc="-10" dirty="0">
                <a:solidFill>
                  <a:srgbClr val="FF0000"/>
                </a:solidFill>
                <a:latin typeface="微软雅黑" panose="020B0503020204020204" charset="-122"/>
                <a:cs typeface="微软雅黑" panose="020B0503020204020204" charset="-122"/>
              </a:rPr>
              <a:t>8</a:t>
            </a:r>
            <a:r>
              <a:rPr sz="1200" b="1" dirty="0">
                <a:solidFill>
                  <a:srgbClr val="FF0000"/>
                </a:solidFill>
                <a:latin typeface="微软雅黑" panose="020B0503020204020204" charset="-122"/>
                <a:cs typeface="微软雅黑" panose="020B0503020204020204" charset="-122"/>
              </a:rPr>
              <a:t>0秒</a:t>
            </a:r>
            <a:r>
              <a:rPr sz="1200" spc="-5" dirty="0">
                <a:latin typeface="微软雅黑" panose="020B0503020204020204" charset="-122"/>
                <a:cs typeface="微软雅黑" panose="020B0503020204020204" charset="-122"/>
              </a:rPr>
              <a:t>，时间长， 效率低。</a:t>
            </a:r>
            <a:endParaRPr sz="1200" dirty="0">
              <a:latin typeface="微软雅黑" panose="020B0503020204020204" charset="-122"/>
              <a:cs typeface="微软雅黑" panose="020B0503020204020204" charset="-122"/>
            </a:endParaRPr>
          </a:p>
        </p:txBody>
      </p:sp>
      <p:sp>
        <p:nvSpPr>
          <p:cNvPr id="37" name="object 10"/>
          <p:cNvSpPr txBox="1"/>
          <p:nvPr/>
        </p:nvSpPr>
        <p:spPr>
          <a:xfrm>
            <a:off x="1418844" y="2627275"/>
            <a:ext cx="2359025" cy="257186"/>
          </a:xfrm>
          <a:prstGeom prst="rect">
            <a:avLst/>
          </a:prstGeom>
        </p:spPr>
        <p:txBody>
          <a:bodyPr vert="horz" wrap="square" lIns="0" tIns="12700" rIns="0" bIns="0" rtlCol="0">
            <a:spAutoFit/>
          </a:bodyPr>
          <a:lstStyle/>
          <a:p>
            <a:pPr marL="184785" indent="-172085" algn="just">
              <a:lnSpc>
                <a:spcPct val="150000"/>
              </a:lnSpc>
              <a:spcBef>
                <a:spcPts val="100"/>
              </a:spcBef>
              <a:buFont typeface="Arial" panose="020B0604020202020204"/>
              <a:buChar char="•"/>
              <a:tabLst>
                <a:tab pos="185420" algn="l"/>
              </a:tabLst>
            </a:pPr>
            <a:r>
              <a:rPr sz="1200" dirty="0">
                <a:latin typeface="微软雅黑" panose="020B0503020204020204" charset="-122"/>
                <a:cs typeface="微软雅黑" panose="020B0503020204020204" charset="-122"/>
              </a:rPr>
              <a:t>人工打印发票耗时</a:t>
            </a:r>
            <a:r>
              <a:rPr sz="1200" b="1" dirty="0">
                <a:solidFill>
                  <a:srgbClr val="FF0000"/>
                </a:solidFill>
                <a:latin typeface="微软雅黑" panose="020B0503020204020204" charset="-122"/>
                <a:cs typeface="微软雅黑" panose="020B0503020204020204" charset="-122"/>
              </a:rPr>
              <a:t>60秒</a:t>
            </a:r>
            <a:r>
              <a:rPr sz="1200" b="1" spc="-5" dirty="0">
                <a:solidFill>
                  <a:srgbClr val="FF0000"/>
                </a:solidFill>
                <a:latin typeface="微软雅黑" panose="020B0503020204020204" charset="-122"/>
                <a:cs typeface="微软雅黑" panose="020B0503020204020204" charset="-122"/>
              </a:rPr>
              <a:t>~180</a:t>
            </a:r>
            <a:r>
              <a:rPr sz="1200" b="1" dirty="0">
                <a:solidFill>
                  <a:srgbClr val="FF0000"/>
                </a:solidFill>
                <a:latin typeface="微软雅黑" panose="020B0503020204020204" charset="-122"/>
                <a:cs typeface="微软雅黑" panose="020B0503020204020204" charset="-122"/>
              </a:rPr>
              <a:t>秒</a:t>
            </a:r>
            <a:endParaRPr sz="1200" dirty="0">
              <a:latin typeface="微软雅黑" panose="020B0503020204020204" charset="-122"/>
              <a:cs typeface="微软雅黑" panose="020B0503020204020204" charset="-122"/>
            </a:endParaRPr>
          </a:p>
        </p:txBody>
      </p:sp>
      <p:sp>
        <p:nvSpPr>
          <p:cNvPr id="38" name="object 11"/>
          <p:cNvSpPr txBox="1"/>
          <p:nvPr/>
        </p:nvSpPr>
        <p:spPr>
          <a:xfrm>
            <a:off x="1418844" y="2977059"/>
            <a:ext cx="2438400" cy="534185"/>
          </a:xfrm>
          <a:prstGeom prst="rect">
            <a:avLst/>
          </a:prstGeom>
        </p:spPr>
        <p:txBody>
          <a:bodyPr vert="horz" wrap="square" lIns="0" tIns="12700" rIns="0" bIns="0" rtlCol="0">
            <a:spAutoFit/>
          </a:bodyPr>
          <a:lstStyle/>
          <a:p>
            <a:pPr marL="184785" indent="-172085" algn="just">
              <a:lnSpc>
                <a:spcPct val="150000"/>
              </a:lnSpc>
              <a:spcBef>
                <a:spcPts val="100"/>
              </a:spcBef>
              <a:buFont typeface="Arial" panose="020B0604020202020204"/>
              <a:buChar char="•"/>
              <a:tabLst>
                <a:tab pos="185420" algn="l"/>
              </a:tabLst>
            </a:pPr>
            <a:r>
              <a:rPr sz="1200" dirty="0">
                <a:latin typeface="微软雅黑" panose="020B0503020204020204" charset="-122"/>
                <a:cs typeface="微软雅黑" panose="020B0503020204020204" charset="-122"/>
              </a:rPr>
              <a:t>纸质或手动对账，效率</a:t>
            </a:r>
            <a:r>
              <a:rPr sz="1200" spc="-15" dirty="0">
                <a:latin typeface="微软雅黑" panose="020B0503020204020204" charset="-122"/>
                <a:cs typeface="微软雅黑" panose="020B0503020204020204" charset="-122"/>
              </a:rPr>
              <a:t>低</a:t>
            </a:r>
            <a:r>
              <a:rPr sz="1200" dirty="0">
                <a:latin typeface="微软雅黑" panose="020B0503020204020204" charset="-122"/>
                <a:cs typeface="微软雅黑" panose="020B0503020204020204" charset="-122"/>
              </a:rPr>
              <a:t>且容</a:t>
            </a:r>
            <a:r>
              <a:rPr sz="1200" spc="-15" dirty="0">
                <a:latin typeface="微软雅黑" panose="020B0503020204020204" charset="-122"/>
                <a:cs typeface="微软雅黑" panose="020B0503020204020204" charset="-122"/>
              </a:rPr>
              <a:t>易</a:t>
            </a:r>
            <a:r>
              <a:rPr sz="1200" dirty="0">
                <a:latin typeface="微软雅黑" panose="020B0503020204020204" charset="-122"/>
                <a:cs typeface="微软雅黑" panose="020B0503020204020204" charset="-122"/>
              </a:rPr>
              <a:t>出错</a:t>
            </a:r>
            <a:endParaRPr sz="1200" dirty="0">
              <a:latin typeface="微软雅黑" panose="020B0503020204020204" charset="-122"/>
              <a:cs typeface="微软雅黑" panose="020B0503020204020204" charset="-122"/>
            </a:endParaRPr>
          </a:p>
        </p:txBody>
      </p:sp>
      <p:sp>
        <p:nvSpPr>
          <p:cNvPr id="39" name="object 12"/>
          <p:cNvSpPr txBox="1"/>
          <p:nvPr/>
        </p:nvSpPr>
        <p:spPr>
          <a:xfrm>
            <a:off x="1418844" y="3513252"/>
            <a:ext cx="2578100" cy="638636"/>
          </a:xfrm>
          <a:prstGeom prst="rect">
            <a:avLst/>
          </a:prstGeom>
        </p:spPr>
        <p:txBody>
          <a:bodyPr vert="horz" wrap="square" lIns="0" tIns="45720" rIns="0" bIns="0" rtlCol="0">
            <a:spAutoFit/>
          </a:bodyPr>
          <a:lstStyle/>
          <a:p>
            <a:pPr marL="184785" indent="-172085" algn="just">
              <a:lnSpc>
                <a:spcPct val="150000"/>
              </a:lnSpc>
              <a:spcBef>
                <a:spcPts val="360"/>
              </a:spcBef>
              <a:buFont typeface="Arial" panose="020B0604020202020204"/>
              <a:buChar char="•"/>
              <a:tabLst>
                <a:tab pos="185420" algn="l"/>
              </a:tabLst>
            </a:pPr>
            <a:r>
              <a:rPr sz="1200" dirty="0" err="1" smtClean="0">
                <a:latin typeface="微软雅黑" panose="020B0503020204020204" charset="-122"/>
                <a:cs typeface="微软雅黑" panose="020B0503020204020204" charset="-122"/>
              </a:rPr>
              <a:t>营销大部分依靠加</a:t>
            </a:r>
            <a:r>
              <a:rPr sz="1200" spc="-15" dirty="0" err="1" smtClean="0">
                <a:latin typeface="微软雅黑" panose="020B0503020204020204" charset="-122"/>
                <a:cs typeface="微软雅黑" panose="020B0503020204020204" charset="-122"/>
              </a:rPr>
              <a:t>油</a:t>
            </a:r>
            <a:r>
              <a:rPr sz="1200" dirty="0" err="1" smtClean="0">
                <a:latin typeface="微软雅黑" panose="020B0503020204020204" charset="-122"/>
                <a:cs typeface="微软雅黑" panose="020B0503020204020204" charset="-122"/>
              </a:rPr>
              <a:t>站自</a:t>
            </a:r>
            <a:r>
              <a:rPr sz="1200" spc="-15" dirty="0" err="1" smtClean="0">
                <a:latin typeface="微软雅黑" panose="020B0503020204020204" charset="-122"/>
                <a:cs typeface="微软雅黑" panose="020B0503020204020204" charset="-122"/>
              </a:rPr>
              <a:t>行</a:t>
            </a:r>
            <a:r>
              <a:rPr sz="1200" dirty="0" err="1" smtClean="0">
                <a:latin typeface="微软雅黑" panose="020B0503020204020204" charset="-122"/>
                <a:cs typeface="微软雅黑" panose="020B0503020204020204" charset="-122"/>
              </a:rPr>
              <a:t>完成</a:t>
            </a:r>
            <a:r>
              <a:rPr sz="1200" dirty="0">
                <a:latin typeface="微软雅黑" panose="020B0503020204020204" charset="-122"/>
                <a:cs typeface="微软雅黑" panose="020B0503020204020204" charset="-122"/>
              </a:rPr>
              <a:t>，</a:t>
            </a:r>
            <a:endParaRPr sz="1200" dirty="0">
              <a:latin typeface="微软雅黑" panose="020B0503020204020204" charset="-122"/>
              <a:cs typeface="微软雅黑" panose="020B0503020204020204" charset="-122"/>
            </a:endParaRPr>
          </a:p>
          <a:p>
            <a:pPr marL="184785" algn="just">
              <a:lnSpc>
                <a:spcPct val="150000"/>
              </a:lnSpc>
              <a:spcBef>
                <a:spcPts val="265"/>
              </a:spcBef>
            </a:pPr>
            <a:r>
              <a:rPr sz="1200" dirty="0">
                <a:latin typeface="微软雅黑" panose="020B0503020204020204" charset="-122"/>
                <a:cs typeface="微软雅黑" panose="020B0503020204020204" charset="-122"/>
              </a:rPr>
              <a:t>没有太多外部助力。</a:t>
            </a:r>
            <a:endParaRPr sz="1200" dirty="0">
              <a:latin typeface="微软雅黑" panose="020B0503020204020204" charset="-122"/>
              <a:cs typeface="微软雅黑" panose="020B0503020204020204" charset="-122"/>
            </a:endParaRPr>
          </a:p>
        </p:txBody>
      </p:sp>
      <p:sp>
        <p:nvSpPr>
          <p:cNvPr id="40" name="object 16"/>
          <p:cNvSpPr txBox="1"/>
          <p:nvPr/>
        </p:nvSpPr>
        <p:spPr>
          <a:xfrm>
            <a:off x="5486910" y="1688199"/>
            <a:ext cx="2803082" cy="534185"/>
          </a:xfrm>
          <a:prstGeom prst="rect">
            <a:avLst/>
          </a:prstGeom>
        </p:spPr>
        <p:txBody>
          <a:bodyPr vert="horz" wrap="square" lIns="0" tIns="12700" rIns="0" bIns="0" rtlCol="0">
            <a:spAutoFit/>
          </a:bodyPr>
          <a:lstStyle/>
          <a:p>
            <a:pPr marL="184785" marR="5080" indent="-172085">
              <a:lnSpc>
                <a:spcPct val="150000"/>
              </a:lnSpc>
              <a:spcBef>
                <a:spcPts val="100"/>
              </a:spcBef>
              <a:buFont typeface="Arial" panose="020B0604020202020204"/>
              <a:buChar char="•"/>
              <a:tabLst>
                <a:tab pos="185420" algn="l"/>
              </a:tabLst>
            </a:pPr>
            <a:r>
              <a:rPr sz="1200" dirty="0">
                <a:latin typeface="微软雅黑" panose="020B0503020204020204" charset="-122"/>
                <a:cs typeface="微软雅黑" panose="020B0503020204020204" charset="-122"/>
              </a:rPr>
              <a:t>自动感知车辆信息，显</a:t>
            </a:r>
            <a:r>
              <a:rPr sz="1200" spc="-15" dirty="0">
                <a:latin typeface="微软雅黑" panose="020B0503020204020204" charset="-122"/>
                <a:cs typeface="微软雅黑" panose="020B0503020204020204" charset="-122"/>
              </a:rPr>
              <a:t>著</a:t>
            </a:r>
            <a:r>
              <a:rPr sz="1200" dirty="0">
                <a:latin typeface="微软雅黑" panose="020B0503020204020204" charset="-122"/>
                <a:cs typeface="微软雅黑" panose="020B0503020204020204" charset="-122"/>
              </a:rPr>
              <a:t>提升</a:t>
            </a:r>
            <a:r>
              <a:rPr sz="1200" spc="-15" dirty="0">
                <a:latin typeface="微软雅黑" panose="020B0503020204020204" charset="-122"/>
                <a:cs typeface="微软雅黑" panose="020B0503020204020204" charset="-122"/>
              </a:rPr>
              <a:t>油</a:t>
            </a:r>
            <a:r>
              <a:rPr sz="1200" dirty="0">
                <a:latin typeface="微软雅黑" panose="020B0503020204020204" charset="-122"/>
                <a:cs typeface="微软雅黑" panose="020B0503020204020204" charset="-122"/>
              </a:rPr>
              <a:t>站的信 息化水平，可开展大数</a:t>
            </a:r>
            <a:r>
              <a:rPr sz="1200" spc="-15" dirty="0">
                <a:latin typeface="微软雅黑" panose="020B0503020204020204" charset="-122"/>
                <a:cs typeface="微软雅黑" panose="020B0503020204020204" charset="-122"/>
              </a:rPr>
              <a:t>据</a:t>
            </a:r>
            <a:r>
              <a:rPr sz="1200" dirty="0">
                <a:latin typeface="微软雅黑" panose="020B0503020204020204" charset="-122"/>
                <a:cs typeface="微软雅黑" panose="020B0503020204020204" charset="-122"/>
              </a:rPr>
              <a:t>分析</a:t>
            </a:r>
            <a:r>
              <a:rPr sz="1200" spc="-15" dirty="0">
                <a:latin typeface="微软雅黑" panose="020B0503020204020204" charset="-122"/>
                <a:cs typeface="微软雅黑" panose="020B0503020204020204" charset="-122"/>
              </a:rPr>
              <a:t>增</a:t>
            </a:r>
            <a:r>
              <a:rPr sz="1200" dirty="0">
                <a:latin typeface="微软雅黑" panose="020B0503020204020204" charset="-122"/>
                <a:cs typeface="微软雅黑" panose="020B0503020204020204" charset="-122"/>
              </a:rPr>
              <a:t>值服务</a:t>
            </a:r>
            <a:endParaRPr sz="1200" dirty="0">
              <a:latin typeface="微软雅黑" panose="020B0503020204020204" charset="-122"/>
              <a:cs typeface="微软雅黑" panose="020B0503020204020204" charset="-122"/>
            </a:endParaRPr>
          </a:p>
        </p:txBody>
      </p:sp>
      <p:sp>
        <p:nvSpPr>
          <p:cNvPr id="41" name="object 17"/>
          <p:cNvSpPr txBox="1"/>
          <p:nvPr/>
        </p:nvSpPr>
        <p:spPr>
          <a:xfrm>
            <a:off x="5486910" y="2243285"/>
            <a:ext cx="2927326" cy="544444"/>
          </a:xfrm>
          <a:prstGeom prst="rect">
            <a:avLst/>
          </a:prstGeom>
        </p:spPr>
        <p:txBody>
          <a:bodyPr vert="horz" wrap="square" lIns="0" tIns="22860" rIns="0" bIns="0" rtlCol="0">
            <a:spAutoFit/>
          </a:bodyPr>
          <a:lstStyle/>
          <a:p>
            <a:pPr marL="184785" marR="5080" indent="-172085">
              <a:lnSpc>
                <a:spcPct val="150000"/>
              </a:lnSpc>
              <a:spcBef>
                <a:spcPts val="180"/>
              </a:spcBef>
              <a:buFont typeface="Arial" panose="020B0604020202020204"/>
              <a:buChar char="•"/>
              <a:tabLst>
                <a:tab pos="185420" algn="l"/>
              </a:tabLst>
            </a:pPr>
            <a:r>
              <a:rPr sz="1200" spc="-10" dirty="0">
                <a:latin typeface="微软雅黑" panose="020B0503020204020204" charset="-122"/>
                <a:cs typeface="微软雅黑" panose="020B0503020204020204" charset="-122"/>
              </a:rPr>
              <a:t>E</a:t>
            </a:r>
            <a:r>
              <a:rPr sz="1200" dirty="0">
                <a:latin typeface="微软雅黑" panose="020B0503020204020204" charset="-122"/>
                <a:cs typeface="微软雅黑" panose="020B0503020204020204" charset="-122"/>
              </a:rPr>
              <a:t>T</a:t>
            </a:r>
            <a:r>
              <a:rPr sz="1200" spc="-5" dirty="0">
                <a:latin typeface="微软雅黑" panose="020B0503020204020204" charset="-122"/>
                <a:cs typeface="微软雅黑" panose="020B0503020204020204" charset="-122"/>
              </a:rPr>
              <a:t>C</a:t>
            </a:r>
            <a:r>
              <a:rPr sz="1200" dirty="0">
                <a:latin typeface="微软雅黑" panose="020B0503020204020204" charset="-122"/>
                <a:cs typeface="微软雅黑" panose="020B0503020204020204" charset="-122"/>
              </a:rPr>
              <a:t>无感</a:t>
            </a:r>
            <a:r>
              <a:rPr sz="1200" spc="-15" dirty="0">
                <a:latin typeface="微软雅黑" panose="020B0503020204020204" charset="-122"/>
                <a:cs typeface="微软雅黑" panose="020B0503020204020204" charset="-122"/>
              </a:rPr>
              <a:t>支</a:t>
            </a:r>
            <a:r>
              <a:rPr sz="1200" dirty="0">
                <a:latin typeface="微软雅黑" panose="020B0503020204020204" charset="-122"/>
                <a:cs typeface="微软雅黑" panose="020B0503020204020204" charset="-122"/>
              </a:rPr>
              <a:t>付加</a:t>
            </a:r>
            <a:r>
              <a:rPr sz="1200" spc="-15" dirty="0">
                <a:latin typeface="微软雅黑" panose="020B0503020204020204" charset="-122"/>
                <a:cs typeface="微软雅黑" panose="020B0503020204020204" charset="-122"/>
              </a:rPr>
              <a:t>油</a:t>
            </a:r>
            <a:r>
              <a:rPr sz="1200" dirty="0">
                <a:latin typeface="微软雅黑" panose="020B0503020204020204" charset="-122"/>
                <a:cs typeface="微软雅黑" panose="020B0503020204020204" charset="-122"/>
              </a:rPr>
              <a:t>费，</a:t>
            </a:r>
            <a:r>
              <a:rPr sz="1200" spc="-15" dirty="0">
                <a:latin typeface="微软雅黑" panose="020B0503020204020204" charset="-122"/>
                <a:cs typeface="微软雅黑" panose="020B0503020204020204" charset="-122"/>
              </a:rPr>
              <a:t>耗</a:t>
            </a:r>
            <a:r>
              <a:rPr sz="1200" dirty="0">
                <a:latin typeface="微软雅黑" panose="020B0503020204020204" charset="-122"/>
                <a:cs typeface="微软雅黑" panose="020B0503020204020204" charset="-122"/>
              </a:rPr>
              <a:t>时不超过</a:t>
            </a:r>
            <a:r>
              <a:rPr sz="1200" b="1" spc="-15" dirty="0">
                <a:solidFill>
                  <a:srgbClr val="FF0000"/>
                </a:solidFill>
                <a:latin typeface="微软雅黑" panose="020B0503020204020204" charset="-122"/>
                <a:cs typeface="微软雅黑" panose="020B0503020204020204" charset="-122"/>
              </a:rPr>
              <a:t>5</a:t>
            </a:r>
            <a:r>
              <a:rPr sz="1200" b="1" dirty="0">
                <a:solidFill>
                  <a:srgbClr val="FF0000"/>
                </a:solidFill>
                <a:latin typeface="微软雅黑" panose="020B0503020204020204" charset="-122"/>
                <a:cs typeface="微软雅黑" panose="020B0503020204020204" charset="-122"/>
              </a:rPr>
              <a:t>秒</a:t>
            </a:r>
            <a:r>
              <a:rPr sz="1200" dirty="0">
                <a:latin typeface="微软雅黑" panose="020B0503020204020204" charset="-122"/>
                <a:cs typeface="微软雅黑" panose="020B0503020204020204" charset="-122"/>
              </a:rPr>
              <a:t>， 效率高，体验好。</a:t>
            </a:r>
            <a:endParaRPr sz="1200" dirty="0">
              <a:latin typeface="微软雅黑" panose="020B0503020204020204" charset="-122"/>
              <a:cs typeface="微软雅黑" panose="020B0503020204020204" charset="-122"/>
            </a:endParaRPr>
          </a:p>
        </p:txBody>
      </p:sp>
      <p:sp>
        <p:nvSpPr>
          <p:cNvPr id="42" name="object 18"/>
          <p:cNvSpPr txBox="1"/>
          <p:nvPr/>
        </p:nvSpPr>
        <p:spPr>
          <a:xfrm>
            <a:off x="5486910" y="2853139"/>
            <a:ext cx="2882460" cy="257186"/>
          </a:xfrm>
          <a:prstGeom prst="rect">
            <a:avLst/>
          </a:prstGeom>
        </p:spPr>
        <p:txBody>
          <a:bodyPr vert="horz" wrap="square" lIns="0" tIns="12700" rIns="0" bIns="0" rtlCol="0">
            <a:spAutoFit/>
          </a:bodyPr>
          <a:lstStyle/>
          <a:p>
            <a:pPr marL="184785" indent="-172085">
              <a:lnSpc>
                <a:spcPct val="150000"/>
              </a:lnSpc>
              <a:spcBef>
                <a:spcPts val="100"/>
              </a:spcBef>
              <a:buFont typeface="Arial" panose="020B0604020202020204"/>
              <a:buChar char="•"/>
              <a:tabLst>
                <a:tab pos="185420" algn="l"/>
              </a:tabLst>
            </a:pPr>
            <a:r>
              <a:rPr sz="1200" dirty="0">
                <a:latin typeface="微软雅黑" panose="020B0503020204020204" charset="-122"/>
                <a:cs typeface="微软雅黑" panose="020B0503020204020204" charset="-122"/>
              </a:rPr>
              <a:t>电子发票</a:t>
            </a:r>
            <a:r>
              <a:rPr sz="1200" b="1" dirty="0">
                <a:solidFill>
                  <a:srgbClr val="FF0000"/>
                </a:solidFill>
                <a:latin typeface="微软雅黑" panose="020B0503020204020204" charset="-122"/>
                <a:cs typeface="微软雅黑" panose="020B0503020204020204" charset="-122"/>
              </a:rPr>
              <a:t>实时</a:t>
            </a:r>
            <a:r>
              <a:rPr sz="1200" dirty="0">
                <a:latin typeface="微软雅黑" panose="020B0503020204020204" charset="-122"/>
                <a:cs typeface="微软雅黑" panose="020B0503020204020204" charset="-122"/>
              </a:rPr>
              <a:t>推送到用</a:t>
            </a:r>
            <a:r>
              <a:rPr sz="1200" spc="-15" dirty="0">
                <a:latin typeface="微软雅黑" panose="020B0503020204020204" charset="-122"/>
                <a:cs typeface="微软雅黑" panose="020B0503020204020204" charset="-122"/>
              </a:rPr>
              <a:t>户</a:t>
            </a:r>
            <a:r>
              <a:rPr sz="1200" dirty="0">
                <a:latin typeface="微软雅黑" panose="020B0503020204020204" charset="-122"/>
                <a:cs typeface="微软雅黑" panose="020B0503020204020204" charset="-122"/>
              </a:rPr>
              <a:t>端，</a:t>
            </a:r>
            <a:r>
              <a:rPr sz="1200" spc="-15" dirty="0">
                <a:latin typeface="微软雅黑" panose="020B0503020204020204" charset="-122"/>
                <a:cs typeface="微软雅黑" panose="020B0503020204020204" charset="-122"/>
              </a:rPr>
              <a:t>无需等</a:t>
            </a:r>
            <a:r>
              <a:rPr sz="1200" dirty="0">
                <a:latin typeface="微软雅黑" panose="020B0503020204020204" charset="-122"/>
                <a:cs typeface="微软雅黑" panose="020B0503020204020204" charset="-122"/>
              </a:rPr>
              <a:t>待</a:t>
            </a:r>
            <a:endParaRPr sz="1200" dirty="0">
              <a:latin typeface="微软雅黑" panose="020B0503020204020204" charset="-122"/>
              <a:cs typeface="微软雅黑" panose="020B0503020204020204" charset="-122"/>
            </a:endParaRPr>
          </a:p>
        </p:txBody>
      </p:sp>
      <p:sp>
        <p:nvSpPr>
          <p:cNvPr id="43" name="object 19"/>
          <p:cNvSpPr txBox="1"/>
          <p:nvPr/>
        </p:nvSpPr>
        <p:spPr>
          <a:xfrm>
            <a:off x="5486910" y="3169750"/>
            <a:ext cx="2802392" cy="533544"/>
          </a:xfrm>
          <a:prstGeom prst="rect">
            <a:avLst/>
          </a:prstGeom>
        </p:spPr>
        <p:txBody>
          <a:bodyPr vert="horz" wrap="square" lIns="0" tIns="12065" rIns="0" bIns="0" rtlCol="0">
            <a:spAutoFit/>
          </a:bodyPr>
          <a:lstStyle/>
          <a:p>
            <a:pPr marL="184785" marR="5080" indent="-172085">
              <a:lnSpc>
                <a:spcPct val="150000"/>
              </a:lnSpc>
              <a:spcBef>
                <a:spcPts val="95"/>
              </a:spcBef>
              <a:buFont typeface="Arial" panose="020B0604020202020204"/>
              <a:buChar char="•"/>
              <a:tabLst>
                <a:tab pos="185420" algn="l"/>
              </a:tabLst>
            </a:pPr>
            <a:r>
              <a:rPr sz="1200" dirty="0">
                <a:latin typeface="微软雅黑" panose="020B0503020204020204" charset="-122"/>
                <a:cs typeface="微软雅黑" panose="020B0503020204020204" charset="-122"/>
              </a:rPr>
              <a:t>交易信息全部电子化，</a:t>
            </a:r>
            <a:r>
              <a:rPr sz="1200" spc="-15" dirty="0">
                <a:latin typeface="微软雅黑" panose="020B0503020204020204" charset="-122"/>
                <a:cs typeface="微软雅黑" panose="020B0503020204020204" charset="-122"/>
              </a:rPr>
              <a:t>由</a:t>
            </a:r>
            <a:r>
              <a:rPr sz="1200" dirty="0">
                <a:latin typeface="微软雅黑" panose="020B0503020204020204" charset="-122"/>
                <a:cs typeface="微软雅黑" panose="020B0503020204020204" charset="-122"/>
              </a:rPr>
              <a:t>系统</a:t>
            </a:r>
            <a:r>
              <a:rPr sz="1200" spc="-15" dirty="0">
                <a:latin typeface="微软雅黑" panose="020B0503020204020204" charset="-122"/>
                <a:cs typeface="微软雅黑" panose="020B0503020204020204" charset="-122"/>
              </a:rPr>
              <a:t>自</a:t>
            </a:r>
            <a:r>
              <a:rPr sz="1200" dirty="0">
                <a:latin typeface="微软雅黑" panose="020B0503020204020204" charset="-122"/>
                <a:cs typeface="微软雅黑" panose="020B0503020204020204" charset="-122"/>
              </a:rPr>
              <a:t>动生成 各种对账所需的报表，</a:t>
            </a:r>
            <a:r>
              <a:rPr sz="1200" spc="-15" dirty="0">
                <a:latin typeface="微软雅黑" panose="020B0503020204020204" charset="-122"/>
                <a:cs typeface="微软雅黑" panose="020B0503020204020204" charset="-122"/>
              </a:rPr>
              <a:t>效</a:t>
            </a:r>
            <a:r>
              <a:rPr sz="1200" dirty="0">
                <a:latin typeface="微软雅黑" panose="020B0503020204020204" charset="-122"/>
                <a:cs typeface="微软雅黑" panose="020B0503020204020204" charset="-122"/>
              </a:rPr>
              <a:t>率高</a:t>
            </a:r>
            <a:r>
              <a:rPr sz="1200" spc="-15" dirty="0">
                <a:latin typeface="微软雅黑" panose="020B0503020204020204" charset="-122"/>
                <a:cs typeface="微软雅黑" panose="020B0503020204020204" charset="-122"/>
              </a:rPr>
              <a:t>且</a:t>
            </a:r>
            <a:r>
              <a:rPr sz="1200" dirty="0">
                <a:latin typeface="微软雅黑" panose="020B0503020204020204" charset="-122"/>
                <a:cs typeface="微软雅黑" panose="020B0503020204020204" charset="-122"/>
              </a:rPr>
              <a:t>不易错</a:t>
            </a:r>
            <a:endParaRPr sz="1200" dirty="0">
              <a:latin typeface="微软雅黑" panose="020B0503020204020204" charset="-122"/>
              <a:cs typeface="微软雅黑" panose="020B0503020204020204" charset="-122"/>
            </a:endParaRPr>
          </a:p>
        </p:txBody>
      </p:sp>
      <p:sp>
        <p:nvSpPr>
          <p:cNvPr id="44" name="object 20"/>
          <p:cNvSpPr txBox="1"/>
          <p:nvPr/>
        </p:nvSpPr>
        <p:spPr>
          <a:xfrm>
            <a:off x="5486910" y="3713238"/>
            <a:ext cx="2803772" cy="638636"/>
          </a:xfrm>
          <a:prstGeom prst="rect">
            <a:avLst/>
          </a:prstGeom>
        </p:spPr>
        <p:txBody>
          <a:bodyPr vert="horz" wrap="square" lIns="0" tIns="45720" rIns="0" bIns="0" rtlCol="0">
            <a:spAutoFit/>
          </a:bodyPr>
          <a:lstStyle/>
          <a:p>
            <a:pPr marL="184785" indent="-172085">
              <a:lnSpc>
                <a:spcPct val="150000"/>
              </a:lnSpc>
              <a:spcBef>
                <a:spcPts val="360"/>
              </a:spcBef>
              <a:buFont typeface="Arial" panose="020B0604020202020204"/>
              <a:buChar char="•"/>
              <a:tabLst>
                <a:tab pos="185420" algn="l"/>
              </a:tabLst>
            </a:pPr>
            <a:r>
              <a:rPr sz="1200" dirty="0">
                <a:latin typeface="微软雅黑" panose="020B0503020204020204" charset="-122"/>
                <a:cs typeface="微软雅黑" panose="020B0503020204020204" charset="-122"/>
              </a:rPr>
              <a:t>银行、ETC</a:t>
            </a:r>
            <a:r>
              <a:rPr sz="1200" spc="-15" dirty="0">
                <a:latin typeface="微软雅黑" panose="020B0503020204020204" charset="-122"/>
                <a:cs typeface="微软雅黑" panose="020B0503020204020204" charset="-122"/>
              </a:rPr>
              <a:t>运</a:t>
            </a:r>
            <a:r>
              <a:rPr sz="1200" dirty="0">
                <a:latin typeface="微软雅黑" panose="020B0503020204020204" charset="-122"/>
                <a:cs typeface="微软雅黑" panose="020B0503020204020204" charset="-122"/>
              </a:rPr>
              <a:t>营商</a:t>
            </a:r>
            <a:r>
              <a:rPr sz="1200" spc="-15" dirty="0">
                <a:latin typeface="微软雅黑" panose="020B0503020204020204" charset="-122"/>
                <a:cs typeface="微软雅黑" panose="020B0503020204020204" charset="-122"/>
              </a:rPr>
              <a:t>、</a:t>
            </a:r>
            <a:r>
              <a:rPr sz="1200" dirty="0">
                <a:latin typeface="微软雅黑" panose="020B0503020204020204" charset="-122"/>
                <a:cs typeface="微软雅黑" panose="020B0503020204020204" charset="-122"/>
              </a:rPr>
              <a:t>车企</a:t>
            </a:r>
            <a:r>
              <a:rPr sz="1200" spc="-15" dirty="0">
                <a:latin typeface="微软雅黑" panose="020B0503020204020204" charset="-122"/>
                <a:cs typeface="微软雅黑" panose="020B0503020204020204" charset="-122"/>
              </a:rPr>
              <a:t>都</a:t>
            </a:r>
            <a:r>
              <a:rPr sz="1200" dirty="0">
                <a:latin typeface="微软雅黑" panose="020B0503020204020204" charset="-122"/>
                <a:cs typeface="微软雅黑" panose="020B0503020204020204" charset="-122"/>
              </a:rPr>
              <a:t>可成</a:t>
            </a:r>
            <a:r>
              <a:rPr sz="1200" spc="-15" dirty="0">
                <a:latin typeface="微软雅黑" panose="020B0503020204020204" charset="-122"/>
                <a:cs typeface="微软雅黑" panose="020B0503020204020204" charset="-122"/>
              </a:rPr>
              <a:t>为</a:t>
            </a:r>
            <a:r>
              <a:rPr sz="1200" dirty="0">
                <a:latin typeface="微软雅黑" panose="020B0503020204020204" charset="-122"/>
                <a:cs typeface="微软雅黑" panose="020B0503020204020204" charset="-122"/>
              </a:rPr>
              <a:t>油站</a:t>
            </a:r>
            <a:endParaRPr sz="1200" dirty="0">
              <a:latin typeface="微软雅黑" panose="020B0503020204020204" charset="-122"/>
              <a:cs typeface="微软雅黑" panose="020B0503020204020204" charset="-122"/>
            </a:endParaRPr>
          </a:p>
          <a:p>
            <a:pPr marL="184785">
              <a:lnSpc>
                <a:spcPct val="150000"/>
              </a:lnSpc>
              <a:spcBef>
                <a:spcPts val="265"/>
              </a:spcBef>
            </a:pPr>
            <a:r>
              <a:rPr sz="1200" dirty="0" err="1" smtClean="0">
                <a:latin typeface="微软雅黑" panose="020B0503020204020204" charset="-122"/>
                <a:cs typeface="微软雅黑" panose="020B0503020204020204" charset="-122"/>
              </a:rPr>
              <a:t>吸引客源的合作伙伴</a:t>
            </a:r>
            <a:r>
              <a:rPr lang="zh-CN" altLang="en-US" sz="1200" dirty="0" smtClean="0">
                <a:latin typeface="微软雅黑" panose="020B0503020204020204" charset="-122"/>
                <a:cs typeface="微软雅黑" panose="020B0503020204020204" charset="-122"/>
              </a:rPr>
              <a:t>。</a:t>
            </a:r>
            <a:endParaRPr sz="1200" dirty="0">
              <a:latin typeface="微软雅黑" panose="020B0503020204020204" charset="-122"/>
              <a:cs typeface="微软雅黑" panose="020B0503020204020204" charset="-122"/>
            </a:endParaRPr>
          </a:p>
        </p:txBody>
      </p:sp>
      <p:sp>
        <p:nvSpPr>
          <p:cNvPr id="45" name="TextBox 44"/>
          <p:cNvSpPr txBox="1"/>
          <p:nvPr/>
        </p:nvSpPr>
        <p:spPr>
          <a:xfrm>
            <a:off x="872214" y="2307589"/>
            <a:ext cx="400110" cy="800158"/>
          </a:xfrm>
          <a:prstGeom prst="rect">
            <a:avLst/>
          </a:prstGeom>
          <a:noFill/>
        </p:spPr>
        <p:txBody>
          <a:bodyPr vert="eaVert" wrap="square" rtlCol="0">
            <a:spAutoFit/>
          </a:bodyPr>
          <a:lstStyle/>
          <a:p>
            <a:r>
              <a:rPr lang="zh-CN" altLang="en-US" sz="1400" b="1" dirty="0"/>
              <a:t>改造前</a:t>
            </a:r>
            <a:endParaRPr lang="zh-CN" altLang="en-US" sz="1400" b="1" dirty="0"/>
          </a:p>
        </p:txBody>
      </p:sp>
      <p:sp>
        <p:nvSpPr>
          <p:cNvPr id="46" name="TextBox 45"/>
          <p:cNvSpPr txBox="1"/>
          <p:nvPr/>
        </p:nvSpPr>
        <p:spPr>
          <a:xfrm>
            <a:off x="8510992" y="2601261"/>
            <a:ext cx="400110" cy="800158"/>
          </a:xfrm>
          <a:prstGeom prst="rect">
            <a:avLst/>
          </a:prstGeom>
          <a:noFill/>
        </p:spPr>
        <p:txBody>
          <a:bodyPr vert="eaVert" wrap="square" rtlCol="0">
            <a:spAutoFit/>
          </a:bodyPr>
          <a:lstStyle/>
          <a:p>
            <a:r>
              <a:rPr lang="zh-CN" altLang="en-US" sz="1400" b="1" dirty="0"/>
              <a:t>改造后</a:t>
            </a:r>
            <a:endParaRPr lang="zh-CN" altLang="en-US" sz="1400" b="1" dirty="0"/>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1097275" y="2643746"/>
            <a:ext cx="4786073" cy="461098"/>
          </a:xfrm>
        </p:spPr>
        <p:txBody>
          <a:bodyPr/>
          <a:lstStyle/>
          <a:p>
            <a:r>
              <a:rPr kumimoji="1" lang="zh-CN" altLang="en-US" dirty="0" smtClean="0"/>
              <a:t>核心产品</a:t>
            </a:r>
            <a:endParaRPr kumimoji="1" lang="zh-CN" altLang="en-US" dirty="0"/>
          </a:p>
        </p:txBody>
      </p:sp>
      <p:sp>
        <p:nvSpPr>
          <p:cNvPr id="4" name="文本占位符 3"/>
          <p:cNvSpPr>
            <a:spLocks noGrp="1"/>
          </p:cNvSpPr>
          <p:nvPr>
            <p:ph type="body" sz="quarter" idx="12"/>
          </p:nvPr>
        </p:nvSpPr>
        <p:spPr/>
        <p:txBody>
          <a:bodyPr/>
          <a:lstStyle/>
          <a:p>
            <a:r>
              <a:rPr kumimoji="1" lang="en-US" altLang="zh-CN" dirty="0"/>
              <a:t>03</a:t>
            </a:r>
            <a:endParaRPr kumimoji="1"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9348" y="131744"/>
            <a:ext cx="4580652" cy="339725"/>
          </a:xfrm>
        </p:spPr>
        <p:txBody>
          <a:bodyPr/>
          <a:lstStyle/>
          <a:p>
            <a:r>
              <a:rPr kumimoji="1" lang="en-US" altLang="zh-CN" dirty="0"/>
              <a:t>ETC</a:t>
            </a:r>
            <a:r>
              <a:rPr kumimoji="1" lang="zh-CN" altLang="en-US" dirty="0"/>
              <a:t>停车场专用天线</a:t>
            </a:r>
            <a:r>
              <a:rPr kumimoji="1" lang="en-US" altLang="zh-CN" dirty="0"/>
              <a:t>_</a:t>
            </a:r>
            <a:r>
              <a:rPr kumimoji="1" lang="en-US" altLang="zh-CN" dirty="0" smtClean="0"/>
              <a:t>EPark-A006</a:t>
            </a:r>
            <a:endParaRPr kumimoji="1" lang="zh-CN" altLang="en-US" dirty="0"/>
          </a:p>
        </p:txBody>
      </p:sp>
      <p:pic>
        <p:nvPicPr>
          <p:cNvPr id="5" name="图片 4" descr="C:\Users\12057\Pictures\微信图片_20210402134519.png微信图片_20210402134519"/>
          <p:cNvPicPr>
            <a:picLocks noChangeAspect="1"/>
          </p:cNvPicPr>
          <p:nvPr/>
        </p:nvPicPr>
        <p:blipFill rotWithShape="1">
          <a:blip r:embed="rId1"/>
          <a:srcRect/>
          <a:stretch>
            <a:fillRect/>
          </a:stretch>
        </p:blipFill>
        <p:spPr bwMode="auto">
          <a:xfrm>
            <a:off x="815091" y="1438275"/>
            <a:ext cx="1353820" cy="2190750"/>
          </a:xfrm>
          <a:prstGeom prst="rect">
            <a:avLst/>
          </a:prstGeom>
          <a:noFill/>
          <a:ln>
            <a:noFill/>
          </a:ln>
        </p:spPr>
      </p:pic>
      <p:sp>
        <p:nvSpPr>
          <p:cNvPr id="3" name="矩形 2"/>
          <p:cNvSpPr/>
          <p:nvPr/>
        </p:nvSpPr>
        <p:spPr>
          <a:xfrm>
            <a:off x="2647950" y="1235445"/>
            <a:ext cx="2752726" cy="2862322"/>
          </a:xfrm>
          <a:prstGeom prst="rect">
            <a:avLst/>
          </a:prstGeom>
        </p:spPr>
        <p:txBody>
          <a:bodyPr wrap="square">
            <a:spAutoFit/>
          </a:bodyPr>
          <a:lstStyle/>
          <a:p>
            <a:pPr marL="171450" lvl="0" indent="-171450" algn="just">
              <a:lnSpc>
                <a:spcPct val="150000"/>
              </a:lnSpc>
              <a:buFont typeface="Wingdings" panose="05000000000000000000" pitchFamily="2" charset="2"/>
              <a:buChar char="n"/>
            </a:pPr>
            <a:r>
              <a:rPr lang="zh-CN" altLang="zh-CN" sz="1200" b="1" dirty="0">
                <a:latin typeface="+mj-ea"/>
                <a:ea typeface="+mj-ea"/>
              </a:rPr>
              <a:t>良好兼容性</a:t>
            </a:r>
            <a:endParaRPr lang="zh-CN" altLang="zh-CN" sz="1200" dirty="0">
              <a:latin typeface="+mj-ea"/>
              <a:ea typeface="+mj-ea"/>
            </a:endParaRPr>
          </a:p>
          <a:p>
            <a:pPr lvl="0" algn="just">
              <a:lnSpc>
                <a:spcPct val="150000"/>
              </a:lnSpc>
            </a:pPr>
            <a:r>
              <a:rPr lang="zh-CN" altLang="zh-CN" sz="1200" cap="all" dirty="0">
                <a:latin typeface="+mj-ea"/>
                <a:ea typeface="+mj-ea"/>
              </a:rPr>
              <a:t>基于</a:t>
            </a:r>
            <a:r>
              <a:rPr lang="en-US" altLang="zh-CN" sz="1200" cap="all" dirty="0">
                <a:latin typeface="+mj-ea"/>
                <a:ea typeface="+mj-ea"/>
              </a:rPr>
              <a:t>5.8</a:t>
            </a:r>
            <a:r>
              <a:rPr lang="en-US" altLang="zh-CN" sz="1200" dirty="0">
                <a:latin typeface="+mj-ea"/>
                <a:ea typeface="+mj-ea"/>
              </a:rPr>
              <a:t> GHz</a:t>
            </a:r>
            <a:r>
              <a:rPr lang="zh-CN" altLang="zh-CN" sz="1200" cap="all" dirty="0">
                <a:latin typeface="+mj-ea"/>
                <a:ea typeface="+mj-ea"/>
              </a:rPr>
              <a:t>频段专用短距离通讯（</a:t>
            </a:r>
            <a:r>
              <a:rPr lang="en-US" altLang="zh-CN" sz="1200" cap="all" dirty="0">
                <a:latin typeface="+mj-ea"/>
                <a:ea typeface="+mj-ea"/>
              </a:rPr>
              <a:t>DSRC</a:t>
            </a:r>
            <a:r>
              <a:rPr lang="zh-CN" altLang="zh-CN" sz="1200" cap="all" dirty="0">
                <a:latin typeface="+mj-ea"/>
                <a:ea typeface="+mj-ea"/>
              </a:rPr>
              <a:t>）技术</a:t>
            </a:r>
            <a:endParaRPr lang="zh-CN" altLang="zh-CN" sz="1200" dirty="0">
              <a:latin typeface="+mj-ea"/>
              <a:ea typeface="+mj-ea"/>
            </a:endParaRPr>
          </a:p>
          <a:p>
            <a:pPr lvl="0" algn="just">
              <a:lnSpc>
                <a:spcPct val="150000"/>
              </a:lnSpc>
            </a:pPr>
            <a:r>
              <a:rPr lang="zh-CN" altLang="zh-CN" sz="1200" cap="all" dirty="0">
                <a:latin typeface="+mj-ea"/>
                <a:ea typeface="+mj-ea"/>
              </a:rPr>
              <a:t>满足</a:t>
            </a:r>
            <a:r>
              <a:rPr lang="en-US" altLang="zh-CN" sz="1200" cap="all" dirty="0">
                <a:latin typeface="+mj-ea"/>
                <a:ea typeface="+mj-ea"/>
              </a:rPr>
              <a:t>GB/T 20851.1-2019</a:t>
            </a:r>
            <a:r>
              <a:rPr lang="zh-CN" altLang="zh-CN" sz="1200" cap="all" dirty="0">
                <a:latin typeface="+mj-ea"/>
                <a:ea typeface="+mj-ea"/>
              </a:rPr>
              <a:t>标准</a:t>
            </a:r>
            <a:r>
              <a:rPr lang="zh-CN" altLang="zh-CN" sz="1200" cap="all" dirty="0" smtClean="0">
                <a:latin typeface="+mj-ea"/>
                <a:ea typeface="+mj-ea"/>
              </a:rPr>
              <a:t>要求</a:t>
            </a:r>
            <a:endParaRPr lang="en-US" altLang="zh-CN" sz="1200" cap="all" dirty="0" smtClean="0">
              <a:latin typeface="+mj-ea"/>
              <a:ea typeface="+mj-ea"/>
            </a:endParaRPr>
          </a:p>
          <a:p>
            <a:pPr lvl="0" algn="just">
              <a:lnSpc>
                <a:spcPct val="150000"/>
              </a:lnSpc>
            </a:pPr>
            <a:endParaRPr lang="zh-CN" altLang="zh-CN" sz="1200" dirty="0">
              <a:latin typeface="+mj-ea"/>
              <a:ea typeface="+mj-ea"/>
            </a:endParaRPr>
          </a:p>
          <a:p>
            <a:pPr marL="171450" lvl="0" indent="-171450" algn="just">
              <a:lnSpc>
                <a:spcPct val="150000"/>
              </a:lnSpc>
              <a:buFont typeface="Wingdings" panose="05000000000000000000" pitchFamily="2" charset="2"/>
              <a:buChar char="n"/>
            </a:pPr>
            <a:r>
              <a:rPr lang="zh-CN" altLang="zh-CN" sz="1200" b="1" dirty="0" smtClean="0">
                <a:latin typeface="+mj-ea"/>
                <a:ea typeface="+mj-ea"/>
              </a:rPr>
              <a:t>安全</a:t>
            </a:r>
            <a:r>
              <a:rPr lang="zh-CN" altLang="zh-CN" sz="1200" b="1" dirty="0">
                <a:latin typeface="+mj-ea"/>
                <a:ea typeface="+mj-ea"/>
              </a:rPr>
              <a:t>可靠</a:t>
            </a:r>
            <a:endParaRPr lang="zh-CN" altLang="zh-CN" sz="1200" dirty="0">
              <a:latin typeface="+mj-ea"/>
              <a:ea typeface="+mj-ea"/>
            </a:endParaRPr>
          </a:p>
          <a:p>
            <a:pPr lvl="0" algn="just">
              <a:lnSpc>
                <a:spcPct val="150000"/>
              </a:lnSpc>
            </a:pPr>
            <a:r>
              <a:rPr lang="zh-CN" altLang="zh-CN" sz="1200" cap="all" dirty="0">
                <a:latin typeface="+mj-ea"/>
                <a:ea typeface="+mj-ea"/>
              </a:rPr>
              <a:t>内置</a:t>
            </a:r>
            <a:r>
              <a:rPr lang="en-US" altLang="zh-CN" sz="1200" cap="all" dirty="0">
                <a:latin typeface="+mj-ea"/>
                <a:ea typeface="+mj-ea"/>
              </a:rPr>
              <a:t>PSAM</a:t>
            </a:r>
            <a:r>
              <a:rPr lang="zh-CN" altLang="zh-CN" sz="1200" cap="all" dirty="0">
                <a:latin typeface="+mj-ea"/>
                <a:ea typeface="+mj-ea"/>
              </a:rPr>
              <a:t>模块，支持高强度密钥保护算法与安全认证，确保数据安全</a:t>
            </a:r>
            <a:endParaRPr lang="zh-CN" altLang="zh-CN" sz="1200" dirty="0">
              <a:latin typeface="+mj-ea"/>
              <a:ea typeface="+mj-ea"/>
            </a:endParaRPr>
          </a:p>
          <a:p>
            <a:pPr lvl="0" algn="just">
              <a:lnSpc>
                <a:spcPct val="150000"/>
              </a:lnSpc>
            </a:pPr>
            <a:r>
              <a:rPr lang="zh-CN" altLang="zh-CN" sz="1200" cap="all" dirty="0" smtClean="0">
                <a:latin typeface="+mj-ea"/>
                <a:ea typeface="+mj-ea"/>
              </a:rPr>
              <a:t>支持</a:t>
            </a:r>
            <a:r>
              <a:rPr lang="zh-CN" altLang="zh-CN" sz="1200" cap="all" dirty="0">
                <a:latin typeface="+mj-ea"/>
                <a:ea typeface="+mj-ea"/>
              </a:rPr>
              <a:t>高安全性电子钱包交易方式，符合</a:t>
            </a:r>
            <a:r>
              <a:rPr lang="en-US" altLang="zh-CN" sz="1200" cap="all" dirty="0">
                <a:latin typeface="+mj-ea"/>
                <a:ea typeface="+mj-ea"/>
              </a:rPr>
              <a:t>PBOC</a:t>
            </a:r>
            <a:r>
              <a:rPr lang="zh-CN" altLang="zh-CN" sz="1200" cap="all" dirty="0">
                <a:latin typeface="+mj-ea"/>
                <a:ea typeface="+mj-ea"/>
              </a:rPr>
              <a:t>金融卡交易</a:t>
            </a:r>
            <a:r>
              <a:rPr lang="zh-CN" altLang="zh-CN" sz="1200" cap="all" dirty="0" smtClean="0">
                <a:latin typeface="+mj-ea"/>
                <a:ea typeface="+mj-ea"/>
              </a:rPr>
              <a:t>规范</a:t>
            </a:r>
            <a:endParaRPr lang="zh-CN" altLang="zh-CN" sz="1200" dirty="0">
              <a:latin typeface="+mj-ea"/>
              <a:ea typeface="+mj-ea"/>
            </a:endParaRPr>
          </a:p>
        </p:txBody>
      </p:sp>
      <p:sp>
        <p:nvSpPr>
          <p:cNvPr id="4" name="矩形 3"/>
          <p:cNvSpPr/>
          <p:nvPr/>
        </p:nvSpPr>
        <p:spPr>
          <a:xfrm>
            <a:off x="5705475" y="1235445"/>
            <a:ext cx="3049905" cy="2308324"/>
          </a:xfrm>
          <a:prstGeom prst="rect">
            <a:avLst/>
          </a:prstGeom>
        </p:spPr>
        <p:txBody>
          <a:bodyPr wrap="square">
            <a:spAutoFit/>
          </a:bodyPr>
          <a:lstStyle/>
          <a:p>
            <a:pPr marL="171450" lvl="0" indent="-171450" algn="just">
              <a:lnSpc>
                <a:spcPct val="150000"/>
              </a:lnSpc>
              <a:buFont typeface="Wingdings" panose="05000000000000000000" pitchFamily="2" charset="2"/>
              <a:buChar char="n"/>
            </a:pPr>
            <a:r>
              <a:rPr lang="en-US" altLang="zh-CN" sz="1200" b="1" dirty="0">
                <a:latin typeface="+mj-ea"/>
              </a:rPr>
              <a:t>EMC</a:t>
            </a:r>
            <a:r>
              <a:rPr lang="zh-CN" altLang="zh-CN" sz="1200" b="1" dirty="0">
                <a:latin typeface="+mj-ea"/>
              </a:rPr>
              <a:t>特性</a:t>
            </a:r>
            <a:endParaRPr lang="zh-CN" altLang="zh-CN" sz="1200" dirty="0">
              <a:latin typeface="+mj-ea"/>
            </a:endParaRPr>
          </a:p>
          <a:p>
            <a:pPr lvl="0" algn="just">
              <a:lnSpc>
                <a:spcPct val="150000"/>
              </a:lnSpc>
            </a:pPr>
            <a:r>
              <a:rPr lang="zh-CN" altLang="zh-CN" sz="1200" cap="all" dirty="0">
                <a:latin typeface="+mj-ea"/>
              </a:rPr>
              <a:t>有效抵抗电磁干扰，符合国家无线电管理标准</a:t>
            </a:r>
            <a:endParaRPr lang="zh-CN" altLang="zh-CN" sz="1200" dirty="0">
              <a:latin typeface="+mj-ea"/>
            </a:endParaRPr>
          </a:p>
          <a:p>
            <a:pPr lvl="0" algn="just">
              <a:lnSpc>
                <a:spcPct val="150000"/>
              </a:lnSpc>
            </a:pPr>
            <a:r>
              <a:rPr lang="zh-CN" altLang="zh-CN" sz="1200" cap="all" dirty="0">
                <a:latin typeface="+mj-ea"/>
              </a:rPr>
              <a:t>使用频道隔离技术，多车道互不</a:t>
            </a:r>
            <a:r>
              <a:rPr lang="zh-CN" altLang="zh-CN" sz="1200" cap="all" dirty="0" smtClean="0">
                <a:latin typeface="+mj-ea"/>
              </a:rPr>
              <a:t>干扰</a:t>
            </a:r>
            <a:endParaRPr lang="en-US" altLang="zh-CN" sz="1200" cap="all" dirty="0" smtClean="0">
              <a:latin typeface="+mj-ea"/>
            </a:endParaRPr>
          </a:p>
          <a:p>
            <a:pPr lvl="0" algn="just">
              <a:lnSpc>
                <a:spcPct val="150000"/>
              </a:lnSpc>
            </a:pPr>
            <a:endParaRPr lang="en-US" altLang="zh-CN" sz="1200" b="1" dirty="0" smtClean="0">
              <a:latin typeface="+mj-ea"/>
              <a:ea typeface="+mj-ea"/>
            </a:endParaRPr>
          </a:p>
          <a:p>
            <a:pPr marL="171450" lvl="0" indent="-171450" algn="just">
              <a:lnSpc>
                <a:spcPct val="150000"/>
              </a:lnSpc>
              <a:buFont typeface="Wingdings" panose="05000000000000000000" pitchFamily="2" charset="2"/>
              <a:buChar char="n"/>
            </a:pPr>
            <a:r>
              <a:rPr lang="zh-CN" altLang="zh-CN" sz="1200" b="1" dirty="0" smtClean="0">
                <a:latin typeface="+mj-ea"/>
                <a:ea typeface="+mj-ea"/>
              </a:rPr>
              <a:t>强大</a:t>
            </a:r>
            <a:r>
              <a:rPr lang="zh-CN" altLang="zh-CN" sz="1200" b="1" dirty="0">
                <a:latin typeface="+mj-ea"/>
                <a:ea typeface="+mj-ea"/>
              </a:rPr>
              <a:t>功能</a:t>
            </a:r>
            <a:endParaRPr lang="zh-CN" altLang="zh-CN" sz="1200" dirty="0">
              <a:latin typeface="+mj-ea"/>
              <a:ea typeface="+mj-ea"/>
            </a:endParaRPr>
          </a:p>
          <a:p>
            <a:pPr lvl="0" algn="just">
              <a:lnSpc>
                <a:spcPct val="150000"/>
              </a:lnSpc>
            </a:pPr>
            <a:r>
              <a:rPr lang="zh-CN" altLang="zh-CN" sz="1200" cap="all" dirty="0">
                <a:latin typeface="+mj-ea"/>
                <a:ea typeface="+mj-ea"/>
              </a:rPr>
              <a:t>设备自检功能，可精确诊断设备运行情况</a:t>
            </a:r>
            <a:endParaRPr lang="zh-CN" altLang="zh-CN" sz="1200" dirty="0">
              <a:latin typeface="+mj-ea"/>
              <a:ea typeface="+mj-ea"/>
            </a:endParaRPr>
          </a:p>
          <a:p>
            <a:pPr lvl="0" algn="just">
              <a:lnSpc>
                <a:spcPct val="150000"/>
              </a:lnSpc>
            </a:pPr>
            <a:r>
              <a:rPr lang="zh-CN" altLang="zh-CN" sz="1200" cap="all" dirty="0">
                <a:latin typeface="+mj-ea"/>
                <a:ea typeface="+mj-ea"/>
              </a:rPr>
              <a:t>支持远程更新</a:t>
            </a:r>
            <a:endParaRPr lang="zh-CN" altLang="zh-CN" sz="1200" dirty="0">
              <a:latin typeface="+mj-ea"/>
              <a:ea typeface="+mj-ea"/>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9348" y="131744"/>
            <a:ext cx="4580652" cy="339725"/>
          </a:xfrm>
        </p:spPr>
        <p:txBody>
          <a:bodyPr/>
          <a:lstStyle/>
          <a:p>
            <a:r>
              <a:rPr kumimoji="1" lang="en-US" altLang="zh-CN" dirty="0" smtClean="0"/>
              <a:t>ETC</a:t>
            </a:r>
            <a:r>
              <a:rPr kumimoji="1" lang="zh-CN" altLang="en-US" dirty="0" smtClean="0"/>
              <a:t>智能收费桩</a:t>
            </a:r>
            <a:r>
              <a:rPr kumimoji="1" lang="en-US" altLang="zh-CN" dirty="0" smtClean="0"/>
              <a:t>_EPark-Z003</a:t>
            </a:r>
            <a:endParaRPr kumimoji="1" lang="zh-CN" altLang="en-US" dirty="0"/>
          </a:p>
        </p:txBody>
      </p:sp>
      <p:sp>
        <p:nvSpPr>
          <p:cNvPr id="3" name="矩形 2"/>
          <p:cNvSpPr/>
          <p:nvPr/>
        </p:nvSpPr>
        <p:spPr>
          <a:xfrm>
            <a:off x="2104395" y="1156984"/>
            <a:ext cx="6309360" cy="722345"/>
          </a:xfrm>
          <a:prstGeom prst="rect">
            <a:avLst/>
          </a:prstGeom>
        </p:spPr>
        <p:txBody>
          <a:bodyPr vert="horz" lIns="91440" tIns="45720" rIns="91440" bIns="45720" rtlCol="0">
            <a:noAutofit/>
          </a:bodyPr>
          <a:lstStyle/>
          <a:p>
            <a:pPr marL="171450" indent="-171450" algn="just">
              <a:lnSpc>
                <a:spcPct val="150000"/>
              </a:lnSpc>
              <a:spcBef>
                <a:spcPts val="750"/>
              </a:spcBef>
              <a:buClr>
                <a:schemeClr val="accent2"/>
              </a:buClr>
              <a:buFont typeface="Wingdings" panose="05000000000000000000" pitchFamily="2" charset="2"/>
              <a:buChar char="n"/>
            </a:pPr>
            <a:r>
              <a:rPr lang="en-US" altLang="zh-CN" sz="1400" b="1" dirty="0" smtClean="0">
                <a:solidFill>
                  <a:schemeClr val="tx1">
                    <a:lumMod val="85000"/>
                    <a:lumOff val="15000"/>
                  </a:schemeClr>
                </a:solidFill>
                <a:latin typeface="微软雅黑" panose="020B0503020204020204" charset="-122"/>
                <a:ea typeface="微软雅黑" panose="020B0503020204020204" charset="-122"/>
              </a:rPr>
              <a:t>ETC</a:t>
            </a:r>
            <a:r>
              <a:rPr lang="zh-CN" altLang="zh-CN" sz="1400" b="1" dirty="0" smtClean="0">
                <a:solidFill>
                  <a:schemeClr val="tx1">
                    <a:lumMod val="85000"/>
                    <a:lumOff val="15000"/>
                  </a:schemeClr>
                </a:solidFill>
                <a:latin typeface="微软雅黑" panose="020B0503020204020204" charset="-122"/>
                <a:ea typeface="微软雅黑" panose="020B0503020204020204" charset="-122"/>
              </a:rPr>
              <a:t>智能收费桩</a:t>
            </a:r>
            <a:r>
              <a:rPr lang="en-US" altLang="zh-CN" sz="1400" b="1" dirty="0" smtClean="0">
                <a:solidFill>
                  <a:schemeClr val="tx1">
                    <a:lumMod val="85000"/>
                    <a:lumOff val="15000"/>
                  </a:schemeClr>
                </a:solidFill>
                <a:latin typeface="微软雅黑" panose="020B0503020204020204" charset="-122"/>
                <a:ea typeface="微软雅黑" panose="020B0503020204020204" charset="-122"/>
              </a:rPr>
              <a:t>EPark-Z003</a:t>
            </a:r>
            <a:r>
              <a:rPr lang="zh-CN" altLang="en-US" sz="1400" b="1" dirty="0" smtClean="0">
                <a:solidFill>
                  <a:schemeClr val="tx1">
                    <a:lumMod val="85000"/>
                    <a:lumOff val="15000"/>
                  </a:schemeClr>
                </a:solidFill>
                <a:latin typeface="微软雅黑" panose="020B0503020204020204" charset="-122"/>
                <a:ea typeface="微软雅黑" panose="020B0503020204020204" charset="-122"/>
              </a:rPr>
              <a:t>：</a:t>
            </a:r>
            <a:r>
              <a:rPr lang="zh-CN" altLang="zh-CN" sz="1200" dirty="0" smtClean="0">
                <a:solidFill>
                  <a:schemeClr val="tx1">
                    <a:lumMod val="85000"/>
                    <a:lumOff val="15000"/>
                  </a:schemeClr>
                </a:solidFill>
                <a:latin typeface="微软雅黑" panose="020B0503020204020204" charset="-122"/>
                <a:ea typeface="微软雅黑" panose="020B0503020204020204" charset="-122"/>
              </a:rPr>
              <a:t>是一款集成了</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zh-CN" sz="1200" dirty="0" smtClean="0">
                <a:solidFill>
                  <a:schemeClr val="tx1">
                    <a:lumMod val="85000"/>
                    <a:lumOff val="15000"/>
                  </a:schemeClr>
                </a:solidFill>
                <a:latin typeface="微软雅黑" panose="020B0503020204020204" charset="-122"/>
                <a:ea typeface="微软雅黑" panose="020B0503020204020204" charset="-122"/>
              </a:rPr>
              <a:t>识别、泊位状态检测、视频车牌识别及停车行为取证功能于一体的新型路侧停车全自动电子收费终端</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sp>
        <p:nvSpPr>
          <p:cNvPr id="6" name="Inhaltsplatzhalter 4"/>
          <p:cNvSpPr txBox="1">
            <a:spLocks noChangeArrowheads="1"/>
          </p:cNvSpPr>
          <p:nvPr/>
        </p:nvSpPr>
        <p:spPr bwMode="auto">
          <a:xfrm>
            <a:off x="2444079" y="2265692"/>
            <a:ext cx="2814996"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eaLnBrk="1" hangingPunct="1">
              <a:spcBef>
                <a:spcPts val="600"/>
              </a:spcBef>
              <a:buFont typeface="Wingdings" panose="05000000000000000000" pitchFamily="2" charset="2"/>
              <a:buNone/>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定向覆盖、精准识别</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zh-CN" altLang="en-US" sz="1200" dirty="0">
                <a:latin typeface="微软雅黑" panose="020B0503020204020204" charset="-122"/>
                <a:ea typeface="微软雅黑" panose="020B0503020204020204" charset="-122"/>
                <a:sym typeface="汉仪旗黑-50简" panose="00020600040101010101" pitchFamily="18" charset="-122"/>
              </a:rPr>
              <a:t>扇形定向天线，全面覆盖车头部位，准确识别车辆信息</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sp>
        <p:nvSpPr>
          <p:cNvPr id="7" name="Inhaltsplatzhalter 4"/>
          <p:cNvSpPr txBox="1">
            <a:spLocks noChangeArrowheads="1"/>
          </p:cNvSpPr>
          <p:nvPr/>
        </p:nvSpPr>
        <p:spPr bwMode="auto">
          <a:xfrm>
            <a:off x="2447556" y="3106360"/>
            <a:ext cx="3409852"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a:spcBef>
                <a:spcPts val="600"/>
              </a:spcBef>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车牌识别，精确取证</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zh-CN" altLang="en-US" sz="1200" dirty="0">
                <a:latin typeface="微软雅黑" panose="020B0503020204020204" charset="-122"/>
                <a:ea typeface="微软雅黑" panose="020B0503020204020204" charset="-122"/>
                <a:sym typeface="汉仪旗黑-50简" panose="00020600040101010101" pitchFamily="18" charset="-122"/>
              </a:rPr>
              <a:t>车牌识别算法，精确取证，无差错采集</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sp>
        <p:nvSpPr>
          <p:cNvPr id="8" name="Inhaltsplatzhalter 4"/>
          <p:cNvSpPr txBox="1">
            <a:spLocks noChangeArrowheads="1"/>
          </p:cNvSpPr>
          <p:nvPr/>
        </p:nvSpPr>
        <p:spPr bwMode="auto">
          <a:xfrm>
            <a:off x="5556669" y="3120012"/>
            <a:ext cx="2814996"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a:spcBef>
                <a:spcPts val="600"/>
              </a:spcBef>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无线通信，安全可靠</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zh-CN" altLang="en-US" sz="1200" dirty="0">
                <a:latin typeface="微软雅黑" panose="020B0503020204020204" charset="-122"/>
                <a:ea typeface="微软雅黑" panose="020B0503020204020204" charset="-122"/>
                <a:sym typeface="汉仪旗黑-50简" panose="00020600040101010101" pitchFamily="18" charset="-122"/>
              </a:rPr>
              <a:t>采用</a:t>
            </a:r>
            <a:r>
              <a:rPr lang="en-US" altLang="zh-CN" sz="1200" dirty="0">
                <a:latin typeface="微软雅黑" panose="020B0503020204020204" charset="-122"/>
                <a:ea typeface="微软雅黑" panose="020B0503020204020204" charset="-122"/>
                <a:sym typeface="汉仪旗黑-50简" panose="00020600040101010101" pitchFamily="18" charset="-122"/>
              </a:rPr>
              <a:t>4G</a:t>
            </a:r>
            <a:r>
              <a:rPr lang="zh-CN" altLang="en-US" sz="1200" dirty="0">
                <a:latin typeface="微软雅黑" panose="020B0503020204020204" charset="-122"/>
                <a:ea typeface="微软雅黑" panose="020B0503020204020204" charset="-122"/>
                <a:sym typeface="汉仪旗黑-50简" panose="00020600040101010101" pitchFamily="18" charset="-122"/>
              </a:rPr>
              <a:t>无线数据通信，结合多重加密技术，数据安全可靠</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sp>
        <p:nvSpPr>
          <p:cNvPr id="9" name="Inhaltsplatzhalter 4"/>
          <p:cNvSpPr txBox="1">
            <a:spLocks noChangeArrowheads="1"/>
          </p:cNvSpPr>
          <p:nvPr/>
        </p:nvSpPr>
        <p:spPr bwMode="auto">
          <a:xfrm>
            <a:off x="2447556" y="3919894"/>
            <a:ext cx="2814995"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a:spcBef>
                <a:spcPts val="600"/>
              </a:spcBef>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视频检测、快速响应</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en-US" altLang="zh-CN" sz="1200" dirty="0">
                <a:latin typeface="微软雅黑" panose="020B0503020204020204" charset="-122"/>
                <a:ea typeface="微软雅黑" panose="020B0503020204020204" charset="-122"/>
                <a:sym typeface="汉仪旗黑-50简" panose="00020600040101010101" pitchFamily="18" charset="-122"/>
              </a:rPr>
              <a:t>AI</a:t>
            </a:r>
            <a:r>
              <a:rPr lang="zh-CN" altLang="en-US" sz="1200" dirty="0">
                <a:latin typeface="微软雅黑" panose="020B0503020204020204" charset="-122"/>
                <a:ea typeface="微软雅黑" panose="020B0503020204020204" charset="-122"/>
                <a:sym typeface="汉仪旗黑-50简" panose="00020600040101010101" pitchFamily="18" charset="-122"/>
              </a:rPr>
              <a:t>视频分析，能快速检测停车事件</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sp>
        <p:nvSpPr>
          <p:cNvPr id="10" name="Inhaltsplatzhalter 4"/>
          <p:cNvSpPr txBox="1">
            <a:spLocks noChangeArrowheads="1"/>
          </p:cNvSpPr>
          <p:nvPr/>
        </p:nvSpPr>
        <p:spPr bwMode="auto">
          <a:xfrm>
            <a:off x="5556670" y="2265692"/>
            <a:ext cx="2814995"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a:spcBef>
                <a:spcPts val="600"/>
              </a:spcBef>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防侵防撞，户外无惧</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en-US" altLang="zh-CN" sz="1200" dirty="0">
                <a:latin typeface="微软雅黑" panose="020B0503020204020204" charset="-122"/>
                <a:ea typeface="微软雅黑" panose="020B0503020204020204" charset="-122"/>
                <a:sym typeface="汉仪旗黑-50简" panose="00020600040101010101" pitchFamily="18" charset="-122"/>
              </a:rPr>
              <a:t>IP65</a:t>
            </a:r>
            <a:r>
              <a:rPr lang="zh-CN" altLang="en-US" sz="1200" dirty="0">
                <a:latin typeface="微软雅黑" panose="020B0503020204020204" charset="-122"/>
                <a:ea typeface="微软雅黑" panose="020B0503020204020204" charset="-122"/>
                <a:sym typeface="汉仪旗黑-50简" panose="00020600040101010101" pitchFamily="18" charset="-122"/>
              </a:rPr>
              <a:t>防护等级，高强度机体，有效抵御非机动车碰撞</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sp>
        <p:nvSpPr>
          <p:cNvPr id="11" name="Inhaltsplatzhalter 4"/>
          <p:cNvSpPr txBox="1">
            <a:spLocks noChangeArrowheads="1"/>
          </p:cNvSpPr>
          <p:nvPr/>
        </p:nvSpPr>
        <p:spPr bwMode="auto">
          <a:xfrm>
            <a:off x="5556669" y="3914342"/>
            <a:ext cx="2814995"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defTabSz="913130">
              <a:defRPr>
                <a:solidFill>
                  <a:schemeClr val="tx1"/>
                </a:solidFill>
                <a:latin typeface="等线" panose="02010600030101010101" charset="-122"/>
                <a:ea typeface="等线" panose="02010600030101010101" charset="-122"/>
              </a:defRPr>
            </a:lvl1pPr>
            <a:lvl2pPr marL="806450" indent="-273050" defTabSz="913130">
              <a:defRPr>
                <a:solidFill>
                  <a:schemeClr val="tx1"/>
                </a:solidFill>
                <a:latin typeface="等线" panose="02010600030101010101" charset="-122"/>
                <a:ea typeface="等线" panose="02010600030101010101" charset="-122"/>
              </a:defRPr>
            </a:lvl2pPr>
            <a:lvl3pPr marL="1079500" indent="-177800" defTabSz="913130">
              <a:defRPr>
                <a:solidFill>
                  <a:schemeClr val="tx1"/>
                </a:solidFill>
                <a:latin typeface="等线" panose="02010600030101010101" charset="-122"/>
                <a:ea typeface="等线" panose="02010600030101010101" charset="-122"/>
              </a:defRPr>
            </a:lvl3pPr>
            <a:lvl4pPr marL="1435100" indent="-177800" defTabSz="913130">
              <a:defRPr>
                <a:solidFill>
                  <a:schemeClr val="tx1"/>
                </a:solidFill>
                <a:latin typeface="等线" panose="02010600030101010101" charset="-122"/>
                <a:ea typeface="等线" panose="02010600030101010101" charset="-122"/>
              </a:defRPr>
            </a:lvl4pPr>
            <a:lvl5pPr marL="1792605" indent="-177800" defTabSz="913130">
              <a:defRPr>
                <a:solidFill>
                  <a:schemeClr val="tx1"/>
                </a:solidFill>
                <a:latin typeface="等线" panose="02010600030101010101" charset="-122"/>
                <a:ea typeface="等线" panose="02010600030101010101" charset="-122"/>
              </a:defRPr>
            </a:lvl5pPr>
            <a:lvl6pPr marL="22498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6pPr>
            <a:lvl7pPr marL="27070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7pPr>
            <a:lvl8pPr marL="31642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8pPr>
            <a:lvl9pPr marL="3621405" indent="-177800" defTabSz="913130" eaLnBrk="0" fontAlgn="base" hangingPunct="0">
              <a:spcBef>
                <a:spcPct val="0"/>
              </a:spcBef>
              <a:spcAft>
                <a:spcPct val="0"/>
              </a:spcAft>
              <a:defRPr>
                <a:solidFill>
                  <a:schemeClr val="tx1"/>
                </a:solidFill>
                <a:latin typeface="等线" panose="02010600030101010101" charset="-122"/>
                <a:ea typeface="等线" panose="02010600030101010101" charset="-122"/>
              </a:defRPr>
            </a:lvl9pPr>
          </a:lstStyle>
          <a:p>
            <a:pPr>
              <a:spcBef>
                <a:spcPts val="600"/>
              </a:spcBef>
            </a:pPr>
            <a:r>
              <a:rPr lang="zh-CN" altLang="en-US"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rPr>
              <a:t>即插即用，使用方便</a:t>
            </a:r>
            <a:endParaRPr lang="en-US" altLang="zh-CN" sz="1200" b="1" dirty="0">
              <a:solidFill>
                <a:schemeClr val="accent1">
                  <a:lumMod val="75000"/>
                </a:schemeClr>
              </a:solidFill>
              <a:latin typeface="微软雅黑" panose="020B0503020204020204" charset="-122"/>
              <a:ea typeface="微软雅黑" panose="020B0503020204020204" charset="-122"/>
              <a:sym typeface="汉仪旗黑-50简" panose="00020600040101010101" pitchFamily="18" charset="-122"/>
            </a:endParaRPr>
          </a:p>
          <a:p>
            <a:pPr eaLnBrk="1" hangingPunct="1">
              <a:spcBef>
                <a:spcPts val="600"/>
              </a:spcBef>
              <a:buFont typeface="Wingdings" panose="05000000000000000000" pitchFamily="2" charset="2"/>
              <a:buNone/>
            </a:pPr>
            <a:r>
              <a:rPr lang="zh-CN" altLang="en-US" sz="1200" dirty="0">
                <a:latin typeface="微软雅黑" panose="020B0503020204020204" charset="-122"/>
                <a:ea typeface="微软雅黑" panose="020B0503020204020204" charset="-122"/>
                <a:sym typeface="汉仪旗黑-50简" panose="00020600040101010101" pitchFamily="18" charset="-122"/>
              </a:rPr>
              <a:t>一体化设计，支持设备自检和电压告警、倾倒告警</a:t>
            </a:r>
            <a:endParaRPr lang="en-US" altLang="zh-CN" sz="1200" dirty="0">
              <a:latin typeface="微软雅黑" panose="020B0503020204020204" charset="-122"/>
              <a:ea typeface="微软雅黑" panose="020B0503020204020204" charset="-122"/>
              <a:sym typeface="汉仪旗黑-50简" panose="00020600040101010101" pitchFamily="18" charset="-122"/>
            </a:endParaRPr>
          </a:p>
        </p:txBody>
      </p:sp>
      <p:pic>
        <p:nvPicPr>
          <p:cNvPr id="12" name="Picture 2" descr="E:\1_工作文件\方案图片素材\19876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4668" y="1252219"/>
            <a:ext cx="780640" cy="32929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9348" y="131744"/>
            <a:ext cx="4580652" cy="339725"/>
          </a:xfrm>
        </p:spPr>
        <p:txBody>
          <a:bodyPr/>
          <a:lstStyle/>
          <a:p>
            <a:r>
              <a:rPr kumimoji="1" lang="en-US" altLang="zh-CN" dirty="0" smtClean="0"/>
              <a:t>ETC</a:t>
            </a:r>
            <a:r>
              <a:rPr kumimoji="1" lang="zh-CN" altLang="en-US" dirty="0" smtClean="0"/>
              <a:t>加油站专用天线</a:t>
            </a:r>
            <a:r>
              <a:rPr kumimoji="1" lang="en-US" altLang="zh-CN" dirty="0"/>
              <a:t>_EFuel-A005</a:t>
            </a:r>
            <a:endParaRPr kumimoji="1" lang="zh-CN" altLang="en-US" dirty="0"/>
          </a:p>
        </p:txBody>
      </p:sp>
      <p:pic>
        <p:nvPicPr>
          <p:cNvPr id="45" name="图片 44"/>
          <p:cNvPicPr/>
          <p:nvPr/>
        </p:nvPicPr>
        <p:blipFill rotWithShape="1">
          <a:blip r:embed="rId1">
            <a:extLst>
              <a:ext uri="{28A0092B-C50C-407E-A947-70E740481C1C}">
                <a14:useLocalDpi xmlns:a14="http://schemas.microsoft.com/office/drawing/2010/main" val="0"/>
              </a:ext>
            </a:extLst>
          </a:blip>
          <a:srcRect l="12589"/>
          <a:stretch>
            <a:fillRect/>
          </a:stretch>
        </p:blipFill>
        <p:spPr bwMode="auto">
          <a:xfrm>
            <a:off x="789608" y="1207827"/>
            <a:ext cx="1548595" cy="2508700"/>
          </a:xfrm>
          <a:prstGeom prst="rect">
            <a:avLst/>
          </a:prstGeom>
          <a:noFill/>
          <a:ln>
            <a:noFill/>
          </a:ln>
        </p:spPr>
      </p:pic>
      <p:sp>
        <p:nvSpPr>
          <p:cNvPr id="13" name="矩形 12"/>
          <p:cNvSpPr/>
          <p:nvPr/>
        </p:nvSpPr>
        <p:spPr>
          <a:xfrm>
            <a:off x="2741590" y="942384"/>
            <a:ext cx="5708650" cy="738664"/>
          </a:xfrm>
          <a:prstGeom prst="rect">
            <a:avLst/>
          </a:prstGeom>
        </p:spPr>
        <p:txBody>
          <a:bodyPr wrap="square">
            <a:spAutoFit/>
          </a:bodyPr>
          <a:lstStyle/>
          <a:p>
            <a:pPr algn="just">
              <a:lnSpc>
                <a:spcPct val="150000"/>
              </a:lnSpc>
              <a:buClr>
                <a:srgbClr val="00B0F0"/>
              </a:buClr>
              <a:defRPr/>
            </a:pPr>
            <a:r>
              <a:rPr lang="en-US" altLang="zh-CN" sz="1400" b="1" dirty="0" smtClean="0">
                <a:latin typeface="+mj-ea"/>
                <a:ea typeface="+mj-ea"/>
                <a:cs typeface="+mn-ea"/>
                <a:sym typeface="+mn-lt"/>
              </a:rPr>
              <a:t>ETC</a:t>
            </a:r>
            <a:r>
              <a:rPr lang="zh-CN" altLang="en-US" sz="1400" b="1" dirty="0" smtClean="0">
                <a:latin typeface="+mj-ea"/>
                <a:ea typeface="+mj-ea"/>
                <a:cs typeface="+mn-ea"/>
                <a:sym typeface="+mn-lt"/>
              </a:rPr>
              <a:t>加油站专用天线：</a:t>
            </a:r>
            <a:r>
              <a:rPr lang="en-US" altLang="zh-CN" sz="1400" dirty="0">
                <a:latin typeface="+mj-ea"/>
                <a:ea typeface="+mj-ea"/>
                <a:cs typeface="+mn-ea"/>
                <a:sym typeface="+mn-lt"/>
              </a:rPr>
              <a:t>EFuel-A005</a:t>
            </a:r>
            <a:r>
              <a:rPr lang="zh-CN" altLang="en-US" sz="1400" dirty="0" smtClean="0">
                <a:latin typeface="+mj-ea"/>
                <a:ea typeface="+mj-ea"/>
                <a:cs typeface="+mn-ea"/>
                <a:sym typeface="+mn-lt"/>
              </a:rPr>
              <a:t>是</a:t>
            </a:r>
            <a:r>
              <a:rPr lang="zh-CN" altLang="en-US" sz="1400" dirty="0">
                <a:latin typeface="+mj-ea"/>
                <a:ea typeface="+mj-ea"/>
                <a:cs typeface="+mn-ea"/>
                <a:sym typeface="+mn-lt"/>
              </a:rPr>
              <a:t>一款</a:t>
            </a:r>
            <a:r>
              <a:rPr lang="en-US" altLang="zh-CN" sz="1400" dirty="0" smtClean="0">
                <a:latin typeface="+mj-ea"/>
                <a:ea typeface="+mj-ea"/>
                <a:cs typeface="+mn-ea"/>
                <a:sym typeface="+mn-lt"/>
              </a:rPr>
              <a:t>ETC</a:t>
            </a:r>
            <a:r>
              <a:rPr lang="zh-CN" altLang="en-US" sz="1400" dirty="0" smtClean="0">
                <a:latin typeface="+mj-ea"/>
                <a:ea typeface="+mj-ea"/>
                <a:cs typeface="+mn-ea"/>
                <a:sym typeface="+mn-lt"/>
              </a:rPr>
              <a:t>加油站专用天线，</a:t>
            </a:r>
            <a:r>
              <a:rPr lang="zh-CN" altLang="en-US" sz="1400" dirty="0">
                <a:latin typeface="+mj-ea"/>
                <a:ea typeface="+mj-ea"/>
                <a:cs typeface="+mn-ea"/>
                <a:sym typeface="+mn-lt"/>
              </a:rPr>
              <a:t>专</a:t>
            </a:r>
            <a:r>
              <a:rPr lang="zh-CN" altLang="en-US" sz="1400" dirty="0" smtClean="0">
                <a:latin typeface="+mj-ea"/>
                <a:ea typeface="+mj-ea"/>
                <a:cs typeface="+mn-ea"/>
                <a:sym typeface="+mn-lt"/>
              </a:rPr>
              <a:t>门针对加油站无</a:t>
            </a:r>
            <a:r>
              <a:rPr lang="zh-CN" altLang="en-US" sz="1400" dirty="0">
                <a:latin typeface="+mj-ea"/>
                <a:ea typeface="+mj-ea"/>
                <a:cs typeface="+mn-ea"/>
                <a:sym typeface="+mn-lt"/>
              </a:rPr>
              <a:t>感</a:t>
            </a:r>
            <a:r>
              <a:rPr lang="zh-CN" altLang="en-US" sz="1400" dirty="0" smtClean="0">
                <a:latin typeface="+mj-ea"/>
                <a:ea typeface="+mj-ea"/>
                <a:cs typeface="+mn-ea"/>
                <a:sym typeface="+mn-lt"/>
              </a:rPr>
              <a:t>通行、自动</a:t>
            </a:r>
            <a:r>
              <a:rPr lang="zh-CN" altLang="en-US" sz="1400" dirty="0">
                <a:latin typeface="+mj-ea"/>
                <a:ea typeface="+mj-ea"/>
                <a:cs typeface="+mn-ea"/>
                <a:sym typeface="+mn-lt"/>
              </a:rPr>
              <a:t>扣费而设计</a:t>
            </a:r>
            <a:r>
              <a:rPr lang="zh-CN" altLang="en-US" sz="1400" dirty="0" smtClean="0">
                <a:latin typeface="+mj-ea"/>
                <a:ea typeface="+mj-ea"/>
                <a:cs typeface="+mn-ea"/>
                <a:sym typeface="+mn-lt"/>
              </a:rPr>
              <a:t>应用</a:t>
            </a:r>
            <a:r>
              <a:rPr lang="zh-CN" altLang="en-US" sz="1400" dirty="0">
                <a:latin typeface="+mj-ea"/>
                <a:ea typeface="+mj-ea"/>
                <a:cs typeface="+mn-ea"/>
                <a:sym typeface="+mn-lt"/>
              </a:rPr>
              <a:t>。</a:t>
            </a:r>
            <a:endParaRPr lang="en-US" altLang="zh-CN" sz="1400" dirty="0">
              <a:latin typeface="+mj-ea"/>
              <a:ea typeface="+mj-ea"/>
              <a:cs typeface="+mn-ea"/>
              <a:sym typeface="+mn-lt"/>
            </a:endParaRPr>
          </a:p>
        </p:txBody>
      </p:sp>
      <p:sp>
        <p:nvSpPr>
          <p:cNvPr id="14" name="矩形 13"/>
          <p:cNvSpPr/>
          <p:nvPr/>
        </p:nvSpPr>
        <p:spPr>
          <a:xfrm>
            <a:off x="2741590" y="1902013"/>
            <a:ext cx="5708651" cy="2297873"/>
          </a:xfrm>
          <a:prstGeom prst="rect">
            <a:avLst/>
          </a:prstGeom>
          <a:noFill/>
          <a:ln>
            <a:noFill/>
          </a:ln>
        </p:spPr>
        <p:txBody>
          <a:bodyPr wrap="square" lIns="81091" tIns="40545" rIns="81091" bIns="40545">
            <a:spAutoFit/>
          </a:bodyPr>
          <a:lstStyle/>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防爆认证：</a:t>
            </a:r>
            <a:r>
              <a:rPr lang="fr-FR" altLang="zh-CN" sz="1200" dirty="0">
                <a:latin typeface="+mj-ea"/>
                <a:ea typeface="+mj-ea"/>
                <a:cs typeface="+mn-ea"/>
                <a:sym typeface="+mn-lt"/>
              </a:rPr>
              <a:t>Ex nR ⅡB T4 </a:t>
            </a:r>
            <a:r>
              <a:rPr lang="fr-FR" altLang="zh-CN" sz="1200" dirty="0" smtClean="0">
                <a:latin typeface="+mj-ea"/>
                <a:ea typeface="+mj-ea"/>
                <a:cs typeface="+mn-ea"/>
                <a:sym typeface="+mn-lt"/>
              </a:rPr>
              <a:t>Gc</a:t>
            </a:r>
            <a:r>
              <a:rPr lang="zh-CN" altLang="en-US" sz="1200" dirty="0" smtClean="0">
                <a:latin typeface="+mj-ea"/>
                <a:ea typeface="+mj-ea"/>
                <a:cs typeface="+mn-ea"/>
                <a:sym typeface="+mn-lt"/>
              </a:rPr>
              <a:t>；</a:t>
            </a:r>
            <a:endParaRPr lang="en-US" altLang="zh-CN" sz="1200" dirty="0" smtClean="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射频</a:t>
            </a:r>
            <a:r>
              <a:rPr lang="zh-CN" altLang="en-US" sz="1200" dirty="0">
                <a:latin typeface="+mj-ea"/>
                <a:ea typeface="+mj-ea"/>
                <a:cs typeface="+mn-ea"/>
                <a:sym typeface="+mn-lt"/>
              </a:rPr>
              <a:t>收发与控制单元一体化设计</a:t>
            </a:r>
            <a:r>
              <a:rPr lang="zh-CN" altLang="en-US" sz="1200" dirty="0" smtClean="0">
                <a:latin typeface="+mj-ea"/>
                <a:ea typeface="+mj-ea"/>
                <a:cs typeface="+mn-ea"/>
                <a:sym typeface="+mn-lt"/>
              </a:rPr>
              <a:t>，易于安装维护；</a:t>
            </a:r>
            <a:endParaRPr lang="en-US" altLang="zh-CN"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a:latin typeface="+mj-ea"/>
                <a:ea typeface="+mj-ea"/>
                <a:cs typeface="+mn-ea"/>
                <a:sym typeface="+mn-lt"/>
              </a:rPr>
              <a:t>外壳材料采用改性</a:t>
            </a:r>
            <a:r>
              <a:rPr lang="en-US" altLang="zh-CN" sz="1200" dirty="0">
                <a:latin typeface="+mj-ea"/>
                <a:ea typeface="+mj-ea"/>
                <a:cs typeface="+mn-ea"/>
                <a:sym typeface="+mn-lt"/>
              </a:rPr>
              <a:t>ABS</a:t>
            </a:r>
            <a:r>
              <a:rPr lang="zh-CN" altLang="en-US" sz="1200" dirty="0">
                <a:latin typeface="+mj-ea"/>
                <a:ea typeface="+mj-ea"/>
                <a:cs typeface="+mn-ea"/>
                <a:sym typeface="+mn-lt"/>
              </a:rPr>
              <a:t>工程塑料</a:t>
            </a:r>
            <a:r>
              <a:rPr lang="en-US" altLang="zh-CN" sz="1200" dirty="0">
                <a:latin typeface="+mj-ea"/>
                <a:ea typeface="+mj-ea"/>
                <a:cs typeface="+mn-ea"/>
                <a:sym typeface="+mn-lt"/>
              </a:rPr>
              <a:t>+</a:t>
            </a:r>
            <a:r>
              <a:rPr lang="zh-CN" altLang="en-US" sz="1200" dirty="0" smtClean="0">
                <a:latin typeface="+mj-ea"/>
                <a:ea typeface="+mj-ea"/>
                <a:cs typeface="+mn-ea"/>
                <a:sym typeface="+mn-lt"/>
              </a:rPr>
              <a:t>铝合金；</a:t>
            </a:r>
            <a:endParaRPr lang="en-US" altLang="zh-CN"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a:latin typeface="+mj-ea"/>
                <a:ea typeface="+mj-ea"/>
                <a:cs typeface="+mn-ea"/>
                <a:sym typeface="+mn-lt"/>
              </a:rPr>
              <a:t>载波频率满足</a:t>
            </a:r>
            <a:r>
              <a:rPr lang="en-US" altLang="zh-CN" sz="1200" dirty="0">
                <a:latin typeface="+mj-ea"/>
                <a:ea typeface="+mj-ea"/>
                <a:cs typeface="+mn-ea"/>
                <a:sym typeface="+mn-lt"/>
              </a:rPr>
              <a:t>GB/T 20851.1-2019</a:t>
            </a:r>
            <a:r>
              <a:rPr lang="zh-CN" altLang="en-US" sz="1200" dirty="0">
                <a:latin typeface="+mj-ea"/>
                <a:ea typeface="+mj-ea"/>
                <a:cs typeface="+mn-ea"/>
                <a:sym typeface="+mn-lt"/>
              </a:rPr>
              <a:t>标准要求；</a:t>
            </a:r>
            <a:endParaRPr lang="en-US" altLang="zh-CN"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a:latin typeface="+mj-ea"/>
                <a:ea typeface="+mj-ea"/>
                <a:cs typeface="+mn-ea"/>
                <a:sym typeface="+mn-lt"/>
              </a:rPr>
              <a:t>采用</a:t>
            </a:r>
            <a:r>
              <a:rPr lang="en-US" altLang="zh-CN" sz="1200" dirty="0">
                <a:latin typeface="+mj-ea"/>
                <a:ea typeface="+mj-ea"/>
                <a:cs typeface="+mn-ea"/>
                <a:sym typeface="+mn-lt"/>
              </a:rPr>
              <a:t>POE</a:t>
            </a:r>
            <a:r>
              <a:rPr lang="zh-CN" altLang="en-US" sz="1200" dirty="0">
                <a:latin typeface="+mj-ea"/>
                <a:ea typeface="+mj-ea"/>
                <a:cs typeface="+mn-ea"/>
                <a:sym typeface="+mn-lt"/>
              </a:rPr>
              <a:t>供电方式，线路敷设简便；</a:t>
            </a:r>
            <a:endParaRPr lang="en-US" altLang="zh-CN"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a:latin typeface="+mj-ea"/>
                <a:ea typeface="+mj-ea"/>
                <a:cs typeface="+mn-ea"/>
                <a:sym typeface="+mn-lt"/>
              </a:rPr>
              <a:t>防护等级满足</a:t>
            </a:r>
            <a:r>
              <a:rPr lang="en-US" altLang="zh-CN" sz="1200" dirty="0">
                <a:latin typeface="+mj-ea"/>
                <a:ea typeface="+mj-ea"/>
                <a:cs typeface="+mn-ea"/>
                <a:sym typeface="+mn-lt"/>
              </a:rPr>
              <a:t>IP67</a:t>
            </a:r>
            <a:r>
              <a:rPr lang="zh-CN" altLang="en-US" sz="1200" dirty="0">
                <a:latin typeface="+mj-ea"/>
                <a:ea typeface="+mj-ea"/>
                <a:cs typeface="+mn-ea"/>
                <a:sym typeface="+mn-lt"/>
              </a:rPr>
              <a:t>。</a:t>
            </a:r>
            <a:endParaRPr lang="en-US" altLang="zh-CN" sz="1200" dirty="0">
              <a:latin typeface="+mj-ea"/>
              <a:ea typeface="+mj-ea"/>
              <a:cs typeface="+mn-ea"/>
              <a:sym typeface="+mn-lt"/>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9348" y="131744"/>
            <a:ext cx="4580652" cy="339725"/>
          </a:xfrm>
        </p:spPr>
        <p:txBody>
          <a:bodyPr/>
          <a:lstStyle/>
          <a:p>
            <a:r>
              <a:rPr kumimoji="1" lang="en-US" altLang="zh-CN" dirty="0" smtClean="0"/>
              <a:t>ETC</a:t>
            </a:r>
            <a:r>
              <a:rPr kumimoji="1" lang="zh-CN" altLang="en-US" dirty="0" smtClean="0"/>
              <a:t>加油站专用控制盒</a:t>
            </a:r>
            <a:r>
              <a:rPr kumimoji="1" lang="en-US" altLang="zh-CN" dirty="0"/>
              <a:t>_</a:t>
            </a:r>
            <a:r>
              <a:rPr kumimoji="1" lang="en-US" altLang="zh-CN" dirty="0" smtClean="0"/>
              <a:t>EFuel-C002</a:t>
            </a:r>
            <a:endParaRPr kumimoji="1" lang="zh-CN" altLang="en-US" dirty="0"/>
          </a:p>
        </p:txBody>
      </p:sp>
      <p:sp>
        <p:nvSpPr>
          <p:cNvPr id="13" name="矩形 12"/>
          <p:cNvSpPr/>
          <p:nvPr/>
        </p:nvSpPr>
        <p:spPr>
          <a:xfrm>
            <a:off x="2878070" y="942384"/>
            <a:ext cx="5708650" cy="1061829"/>
          </a:xfrm>
          <a:prstGeom prst="rect">
            <a:avLst/>
          </a:prstGeom>
        </p:spPr>
        <p:txBody>
          <a:bodyPr wrap="square">
            <a:spAutoFit/>
          </a:bodyPr>
          <a:lstStyle/>
          <a:p>
            <a:pPr algn="just">
              <a:lnSpc>
                <a:spcPct val="150000"/>
              </a:lnSpc>
              <a:buClr>
                <a:srgbClr val="00B0F0"/>
              </a:buClr>
              <a:defRPr/>
            </a:pPr>
            <a:r>
              <a:rPr lang="en-US" altLang="zh-CN" sz="1400" b="1" dirty="0" smtClean="0">
                <a:latin typeface="+mj-ea"/>
                <a:ea typeface="+mj-ea"/>
                <a:cs typeface="+mn-ea"/>
                <a:sym typeface="+mn-lt"/>
              </a:rPr>
              <a:t>ETC</a:t>
            </a:r>
            <a:r>
              <a:rPr lang="zh-CN" altLang="en-US" sz="1400" b="1" dirty="0" smtClean="0">
                <a:latin typeface="+mj-ea"/>
                <a:ea typeface="+mj-ea"/>
                <a:cs typeface="+mn-ea"/>
                <a:sym typeface="+mn-lt"/>
              </a:rPr>
              <a:t>加油站专用控制盒：</a:t>
            </a:r>
            <a:r>
              <a:rPr lang="en-US" altLang="zh-CN" sz="1400" dirty="0">
                <a:latin typeface="+mj-ea"/>
                <a:ea typeface="+mj-ea"/>
                <a:cs typeface="+mn-ea"/>
                <a:sym typeface="+mn-lt"/>
              </a:rPr>
              <a:t>EFuel-C002</a:t>
            </a:r>
            <a:r>
              <a:rPr lang="zh-CN" altLang="en-US" sz="1400" dirty="0" smtClean="0">
                <a:latin typeface="+mj-ea"/>
                <a:ea typeface="+mj-ea"/>
                <a:cs typeface="+mn-ea"/>
                <a:sym typeface="+mn-lt"/>
              </a:rPr>
              <a:t>是</a:t>
            </a:r>
            <a:r>
              <a:rPr lang="zh-CN" altLang="en-US" sz="1400" dirty="0">
                <a:latin typeface="+mj-ea"/>
                <a:ea typeface="+mj-ea"/>
                <a:cs typeface="+mn-ea"/>
                <a:sym typeface="+mn-lt"/>
              </a:rPr>
              <a:t>一</a:t>
            </a:r>
            <a:r>
              <a:rPr lang="zh-CN" altLang="en-US" sz="1400" dirty="0" smtClean="0">
                <a:latin typeface="+mj-ea"/>
                <a:ea typeface="+mj-ea"/>
                <a:cs typeface="+mn-ea"/>
                <a:sym typeface="+mn-lt"/>
              </a:rPr>
              <a:t>款</a:t>
            </a:r>
            <a:r>
              <a:rPr lang="en-US" altLang="zh-CN" sz="1400" dirty="0">
                <a:latin typeface="+mj-ea"/>
                <a:ea typeface="+mj-ea"/>
                <a:cs typeface="+mn-ea"/>
                <a:sym typeface="+mn-lt"/>
              </a:rPr>
              <a:t>ETC</a:t>
            </a:r>
            <a:r>
              <a:rPr lang="zh-CN" altLang="en-US" sz="1400" dirty="0">
                <a:latin typeface="+mj-ea"/>
                <a:ea typeface="+mj-ea"/>
                <a:cs typeface="+mn-ea"/>
                <a:sym typeface="+mn-lt"/>
              </a:rPr>
              <a:t>加油站专用的一体式控制盒，用于集中控制加油站内多台</a:t>
            </a:r>
            <a:r>
              <a:rPr lang="en-US" altLang="zh-CN" sz="1400" dirty="0">
                <a:latin typeface="+mj-ea"/>
                <a:ea typeface="+mj-ea"/>
                <a:cs typeface="+mn-ea"/>
                <a:sym typeface="+mn-lt"/>
              </a:rPr>
              <a:t>ETC</a:t>
            </a:r>
            <a:r>
              <a:rPr lang="zh-CN" altLang="en-US" sz="1400" dirty="0">
                <a:latin typeface="+mj-ea"/>
                <a:ea typeface="+mj-ea"/>
                <a:cs typeface="+mn-ea"/>
                <a:sym typeface="+mn-lt"/>
              </a:rPr>
              <a:t>天线同时工作，进行车辆身份识别、支付扣费</a:t>
            </a:r>
            <a:r>
              <a:rPr lang="zh-CN" altLang="en-US" sz="1400" dirty="0" smtClean="0">
                <a:latin typeface="+mj-ea"/>
                <a:ea typeface="+mj-ea"/>
                <a:cs typeface="+mn-ea"/>
                <a:sym typeface="+mn-lt"/>
              </a:rPr>
              <a:t>。</a:t>
            </a:r>
            <a:endParaRPr lang="en-US" altLang="zh-CN" sz="1400" dirty="0">
              <a:latin typeface="+mj-ea"/>
              <a:ea typeface="+mj-ea"/>
              <a:cs typeface="+mn-ea"/>
              <a:sym typeface="+mn-lt"/>
            </a:endParaRPr>
          </a:p>
        </p:txBody>
      </p:sp>
      <p:sp>
        <p:nvSpPr>
          <p:cNvPr id="14" name="矩形 13"/>
          <p:cNvSpPr/>
          <p:nvPr/>
        </p:nvSpPr>
        <p:spPr>
          <a:xfrm>
            <a:off x="2878070" y="1997263"/>
            <a:ext cx="5708651" cy="2297873"/>
          </a:xfrm>
          <a:prstGeom prst="rect">
            <a:avLst/>
          </a:prstGeom>
          <a:noFill/>
          <a:ln>
            <a:noFill/>
          </a:ln>
        </p:spPr>
        <p:txBody>
          <a:bodyPr wrap="square" lIns="81091" tIns="40545" rIns="81091" bIns="40545">
            <a:spAutoFit/>
          </a:bodyPr>
          <a:lstStyle/>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搭载双</a:t>
            </a:r>
            <a:r>
              <a:rPr lang="zh-CN" altLang="en-US" sz="1200" dirty="0">
                <a:latin typeface="+mj-ea"/>
                <a:ea typeface="+mj-ea"/>
                <a:cs typeface="+mn-ea"/>
                <a:sym typeface="+mn-lt"/>
              </a:rPr>
              <a:t>大核（</a:t>
            </a:r>
            <a:r>
              <a:rPr lang="en-US" altLang="zh-CN" sz="1200" dirty="0">
                <a:latin typeface="+mj-ea"/>
                <a:ea typeface="+mj-ea"/>
                <a:cs typeface="+mn-ea"/>
                <a:sym typeface="+mn-lt"/>
              </a:rPr>
              <a:t>Cortex-A72</a:t>
            </a:r>
            <a:r>
              <a:rPr lang="zh-CN" altLang="en-US" sz="1200" dirty="0">
                <a:latin typeface="+mj-ea"/>
                <a:ea typeface="+mj-ea"/>
                <a:cs typeface="+mn-ea"/>
                <a:sym typeface="+mn-lt"/>
              </a:rPr>
              <a:t>）</a:t>
            </a:r>
            <a:r>
              <a:rPr lang="en-US" altLang="zh-CN" sz="1200" dirty="0">
                <a:latin typeface="+mj-ea"/>
                <a:ea typeface="+mj-ea"/>
                <a:cs typeface="+mn-ea"/>
                <a:sym typeface="+mn-lt"/>
              </a:rPr>
              <a:t>+ </a:t>
            </a:r>
            <a:r>
              <a:rPr lang="zh-CN" altLang="en-US" sz="1200" dirty="0">
                <a:latin typeface="+mj-ea"/>
                <a:ea typeface="+mj-ea"/>
                <a:cs typeface="+mn-ea"/>
                <a:sym typeface="+mn-lt"/>
              </a:rPr>
              <a:t>四小核（</a:t>
            </a:r>
            <a:r>
              <a:rPr lang="en-US" altLang="zh-CN" sz="1200" dirty="0">
                <a:latin typeface="+mj-ea"/>
                <a:ea typeface="+mj-ea"/>
                <a:cs typeface="+mn-ea"/>
                <a:sym typeface="+mn-lt"/>
              </a:rPr>
              <a:t>Cortex-A53</a:t>
            </a:r>
            <a:r>
              <a:rPr lang="zh-CN" altLang="en-US" sz="1200" dirty="0">
                <a:latin typeface="+mj-ea"/>
                <a:ea typeface="+mj-ea"/>
                <a:cs typeface="+mn-ea"/>
                <a:sym typeface="+mn-lt"/>
              </a:rPr>
              <a:t>）处理器；</a:t>
            </a:r>
            <a:endParaRPr lang="en-US" altLang="zh-CN" sz="1200" dirty="0" smtClean="0">
              <a:latin typeface="+mj-ea"/>
              <a:ea typeface="+mj-ea"/>
              <a:cs typeface="+mn-ea"/>
              <a:sym typeface="+mn-lt"/>
            </a:endParaRPr>
          </a:p>
          <a:p>
            <a:pPr marL="342900" indent="-342900" algn="just">
              <a:lnSpc>
                <a:spcPct val="200000"/>
              </a:lnSpc>
              <a:buFont typeface="Wingdings" panose="05000000000000000000" pitchFamily="2" charset="2"/>
              <a:buChar char="u"/>
            </a:pPr>
            <a:r>
              <a:rPr lang="en-US" altLang="zh-CN" sz="1200" dirty="0" smtClean="0">
                <a:latin typeface="+mj-ea"/>
                <a:ea typeface="+mj-ea"/>
                <a:cs typeface="+mn-ea"/>
                <a:sym typeface="+mn-lt"/>
              </a:rPr>
              <a:t>2GB</a:t>
            </a:r>
            <a:r>
              <a:rPr lang="zh-CN" altLang="en-US" sz="1200" dirty="0" smtClean="0">
                <a:latin typeface="+mj-ea"/>
                <a:ea typeface="+mj-ea"/>
                <a:cs typeface="+mn-ea"/>
                <a:sym typeface="+mn-lt"/>
              </a:rPr>
              <a:t>双通道</a:t>
            </a:r>
            <a:r>
              <a:rPr lang="en-US" altLang="zh-CN" sz="1200" dirty="0" smtClean="0">
                <a:latin typeface="+mj-ea"/>
                <a:ea typeface="+mj-ea"/>
                <a:cs typeface="+mn-ea"/>
                <a:sym typeface="+mn-lt"/>
              </a:rPr>
              <a:t>LPDDR4</a:t>
            </a:r>
            <a:r>
              <a:rPr lang="zh-CN" altLang="en-US" sz="1200" dirty="0" smtClean="0">
                <a:latin typeface="+mj-ea"/>
                <a:ea typeface="+mj-ea"/>
                <a:cs typeface="+mn-ea"/>
                <a:sym typeface="+mn-lt"/>
              </a:rPr>
              <a:t>内存，</a:t>
            </a:r>
            <a:r>
              <a:rPr lang="en-US" altLang="zh-CN" sz="1200" dirty="0" smtClean="0">
                <a:latin typeface="+mj-ea"/>
                <a:ea typeface="+mj-ea"/>
                <a:cs typeface="+mn-ea"/>
                <a:sym typeface="+mn-lt"/>
              </a:rPr>
              <a:t>16GB</a:t>
            </a:r>
            <a:r>
              <a:rPr lang="zh-CN" altLang="en-US" sz="1200" dirty="0" smtClean="0">
                <a:latin typeface="+mj-ea"/>
                <a:ea typeface="+mj-ea"/>
                <a:cs typeface="+mn-ea"/>
                <a:sym typeface="+mn-lt"/>
              </a:rPr>
              <a:t>高速</a:t>
            </a:r>
            <a:r>
              <a:rPr lang="en-US" altLang="zh-CN" sz="1200" dirty="0" err="1" smtClean="0">
                <a:latin typeface="+mj-ea"/>
                <a:ea typeface="+mj-ea"/>
                <a:cs typeface="+mn-ea"/>
                <a:sym typeface="+mn-lt"/>
              </a:rPr>
              <a:t>eMMC</a:t>
            </a:r>
            <a:r>
              <a:rPr lang="zh-CN" altLang="en-US" sz="1200" dirty="0" smtClean="0">
                <a:latin typeface="+mj-ea"/>
                <a:ea typeface="+mj-ea"/>
                <a:cs typeface="+mn-ea"/>
                <a:sym typeface="+mn-lt"/>
              </a:rPr>
              <a:t>存储，支持</a:t>
            </a:r>
            <a:r>
              <a:rPr lang="en-US" altLang="zh-CN" sz="1200" dirty="0" smtClean="0">
                <a:latin typeface="+mj-ea"/>
                <a:ea typeface="+mj-ea"/>
                <a:cs typeface="+mn-ea"/>
                <a:sym typeface="+mn-lt"/>
              </a:rPr>
              <a:t>TF</a:t>
            </a:r>
            <a:r>
              <a:rPr lang="zh-CN" altLang="en-US" sz="1200" dirty="0" smtClean="0">
                <a:latin typeface="+mj-ea"/>
                <a:ea typeface="+mj-ea"/>
                <a:cs typeface="+mn-ea"/>
                <a:sym typeface="+mn-lt"/>
              </a:rPr>
              <a:t>卡扩展；</a:t>
            </a:r>
            <a:endParaRPr lang="en-US" altLang="zh-CN" sz="1200" dirty="0" smtClean="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a:latin typeface="+mj-ea"/>
                <a:ea typeface="+mj-ea"/>
                <a:cs typeface="+mn-ea"/>
                <a:sym typeface="+mn-lt"/>
              </a:rPr>
              <a:t>采用工业级金属外壳，无风扇设计，高效</a:t>
            </a:r>
            <a:r>
              <a:rPr lang="zh-CN" altLang="en-US" sz="1200" dirty="0" smtClean="0">
                <a:latin typeface="+mj-ea"/>
                <a:ea typeface="+mj-ea"/>
                <a:cs typeface="+mn-ea"/>
                <a:sym typeface="+mn-lt"/>
              </a:rPr>
              <a:t>降温；</a:t>
            </a:r>
            <a:endParaRPr lang="en-US" altLang="zh-CN" sz="1200" dirty="0" smtClean="0">
              <a:latin typeface="+mj-ea"/>
              <a:ea typeface="+mj-ea"/>
              <a:cs typeface="+mn-ea"/>
              <a:sym typeface="+mn-lt"/>
            </a:endParaRPr>
          </a:p>
          <a:p>
            <a:pPr marL="342900" indent="-342900" algn="just">
              <a:lnSpc>
                <a:spcPct val="200000"/>
              </a:lnSpc>
              <a:buFont typeface="Wingdings" panose="05000000000000000000" pitchFamily="2" charset="2"/>
              <a:buChar char="u"/>
            </a:pPr>
            <a:r>
              <a:rPr lang="en-US" altLang="zh-CN" sz="1200" dirty="0" smtClean="0">
                <a:latin typeface="+mj-ea"/>
                <a:ea typeface="+mj-ea"/>
                <a:cs typeface="+mn-ea"/>
                <a:sym typeface="+mn-lt"/>
              </a:rPr>
              <a:t>Linux</a:t>
            </a:r>
            <a:r>
              <a:rPr lang="zh-CN" altLang="en-US" sz="1200" dirty="0">
                <a:latin typeface="+mj-ea"/>
                <a:ea typeface="+mj-ea"/>
                <a:cs typeface="+mn-ea"/>
                <a:sym typeface="+mn-lt"/>
              </a:rPr>
              <a:t>嵌入式操作系统，稳定可靠；</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支持</a:t>
            </a:r>
            <a:r>
              <a:rPr lang="en-US" altLang="zh-CN" sz="1200" dirty="0">
                <a:latin typeface="+mj-ea"/>
                <a:ea typeface="+mj-ea"/>
                <a:cs typeface="+mn-ea"/>
                <a:sym typeface="+mn-lt"/>
              </a:rPr>
              <a:t>GB/20851</a:t>
            </a:r>
            <a:r>
              <a:rPr lang="zh-CN" altLang="en-US" sz="1200" dirty="0">
                <a:latin typeface="+mj-ea"/>
                <a:ea typeface="+mj-ea"/>
                <a:cs typeface="+mn-ea"/>
                <a:sym typeface="+mn-lt"/>
              </a:rPr>
              <a:t>透传软件</a:t>
            </a:r>
            <a:r>
              <a:rPr lang="zh-CN" altLang="en-US" sz="1200" dirty="0" smtClean="0">
                <a:latin typeface="+mj-ea"/>
                <a:ea typeface="+mj-ea"/>
                <a:cs typeface="+mn-ea"/>
                <a:sym typeface="+mn-lt"/>
              </a:rPr>
              <a:t>协议；</a:t>
            </a:r>
            <a:endParaRPr lang="en-US" altLang="zh-CN" sz="1200" dirty="0" smtClean="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支持</a:t>
            </a:r>
            <a:r>
              <a:rPr lang="en-US" altLang="zh-CN" sz="1200" dirty="0" smtClean="0">
                <a:latin typeface="+mj-ea"/>
                <a:ea typeface="+mj-ea"/>
                <a:cs typeface="+mn-ea"/>
                <a:sym typeface="+mn-lt"/>
              </a:rPr>
              <a:t>web</a:t>
            </a:r>
            <a:r>
              <a:rPr lang="zh-CN" altLang="en-US" sz="1200" dirty="0" smtClean="0">
                <a:latin typeface="+mj-ea"/>
                <a:ea typeface="+mj-ea"/>
                <a:cs typeface="+mn-ea"/>
                <a:sym typeface="+mn-lt"/>
              </a:rPr>
              <a:t>可视化管理、远程升级、维护。</a:t>
            </a:r>
            <a:endParaRPr lang="zh-CN" altLang="en-US" sz="1200" dirty="0">
              <a:latin typeface="+mj-ea"/>
              <a:ea typeface="+mj-ea"/>
              <a:cs typeface="+mn-ea"/>
              <a:sym typeface="+mn-lt"/>
            </a:endParaRPr>
          </a:p>
        </p:txBody>
      </p:sp>
      <p:pic>
        <p:nvPicPr>
          <p:cNvPr id="6" name="图片 5"/>
          <p:cNvPicPr/>
          <p:nvPr/>
        </p:nvPicPr>
        <p:blipFill>
          <a:blip r:embed="rId1">
            <a:extLst>
              <a:ext uri="{28A0092B-C50C-407E-A947-70E740481C1C}">
                <a14:useLocalDpi xmlns:a14="http://schemas.microsoft.com/office/drawing/2010/main" val="0"/>
              </a:ext>
            </a:extLst>
          </a:blip>
          <a:srcRect/>
          <a:stretch>
            <a:fillRect/>
          </a:stretch>
        </p:blipFill>
        <p:spPr bwMode="auto">
          <a:xfrm>
            <a:off x="472996" y="1997390"/>
            <a:ext cx="2233962" cy="1496438"/>
          </a:xfrm>
          <a:prstGeom prst="rect">
            <a:avLst/>
          </a:prstGeom>
          <a:noFill/>
          <a:ln>
            <a:noFill/>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9348" y="131744"/>
            <a:ext cx="4580652" cy="339725"/>
          </a:xfrm>
        </p:spPr>
        <p:txBody>
          <a:bodyPr/>
          <a:lstStyle/>
          <a:p>
            <a:r>
              <a:rPr kumimoji="1" lang="en-US" altLang="zh-CN" dirty="0" smtClean="0"/>
              <a:t>ETC</a:t>
            </a:r>
            <a:r>
              <a:rPr kumimoji="1" lang="zh-CN" altLang="en-US" dirty="0" smtClean="0"/>
              <a:t>加油站专用</a:t>
            </a:r>
            <a:r>
              <a:rPr kumimoji="1" lang="en-US" altLang="zh-CN" dirty="0" smtClean="0"/>
              <a:t>LED</a:t>
            </a:r>
            <a:r>
              <a:rPr kumimoji="1" lang="zh-CN" altLang="en-US" dirty="0" smtClean="0"/>
              <a:t>屏</a:t>
            </a:r>
            <a:r>
              <a:rPr kumimoji="1" lang="en-US" altLang="zh-CN" dirty="0" smtClean="0"/>
              <a:t>_</a:t>
            </a:r>
            <a:r>
              <a:rPr kumimoji="1" lang="en-US" altLang="zh-CN" dirty="0"/>
              <a:t>EFuel-D001</a:t>
            </a:r>
            <a:endParaRPr kumimoji="1" lang="zh-CN" altLang="en-US" dirty="0"/>
          </a:p>
        </p:txBody>
      </p:sp>
      <p:sp>
        <p:nvSpPr>
          <p:cNvPr id="13" name="矩形 12"/>
          <p:cNvSpPr/>
          <p:nvPr/>
        </p:nvSpPr>
        <p:spPr>
          <a:xfrm>
            <a:off x="2878070" y="942384"/>
            <a:ext cx="5708650" cy="738664"/>
          </a:xfrm>
          <a:prstGeom prst="rect">
            <a:avLst/>
          </a:prstGeom>
        </p:spPr>
        <p:txBody>
          <a:bodyPr wrap="square">
            <a:spAutoFit/>
          </a:bodyPr>
          <a:lstStyle/>
          <a:p>
            <a:pPr algn="just">
              <a:lnSpc>
                <a:spcPct val="150000"/>
              </a:lnSpc>
              <a:buClr>
                <a:srgbClr val="00B0F0"/>
              </a:buClr>
              <a:defRPr/>
            </a:pPr>
            <a:r>
              <a:rPr lang="en-US" altLang="zh-CN" sz="1400" b="1" dirty="0" smtClean="0">
                <a:latin typeface="+mj-ea"/>
                <a:ea typeface="+mj-ea"/>
                <a:cs typeface="+mn-ea"/>
                <a:sym typeface="+mn-lt"/>
              </a:rPr>
              <a:t>ETC</a:t>
            </a:r>
            <a:r>
              <a:rPr lang="zh-CN" altLang="en-US" sz="1400" b="1" dirty="0" smtClean="0">
                <a:latin typeface="+mj-ea"/>
                <a:ea typeface="+mj-ea"/>
                <a:cs typeface="+mn-ea"/>
                <a:sym typeface="+mn-lt"/>
              </a:rPr>
              <a:t>加油站专用</a:t>
            </a:r>
            <a:r>
              <a:rPr lang="en-US" altLang="zh-CN" sz="1400" b="1" dirty="0" smtClean="0">
                <a:latin typeface="+mj-ea"/>
                <a:ea typeface="+mj-ea"/>
                <a:cs typeface="+mn-ea"/>
                <a:sym typeface="+mn-lt"/>
              </a:rPr>
              <a:t>LED</a:t>
            </a:r>
            <a:r>
              <a:rPr lang="zh-CN" altLang="en-US" sz="1400" b="1" dirty="0" smtClean="0">
                <a:latin typeface="+mj-ea"/>
                <a:ea typeface="+mj-ea"/>
                <a:cs typeface="+mn-ea"/>
                <a:sym typeface="+mn-lt"/>
              </a:rPr>
              <a:t>屏：</a:t>
            </a:r>
            <a:r>
              <a:rPr lang="en-US" altLang="zh-CN" sz="1400" dirty="0" smtClean="0">
                <a:latin typeface="+mj-ea"/>
                <a:ea typeface="+mj-ea"/>
                <a:cs typeface="+mn-ea"/>
                <a:sym typeface="+mn-lt"/>
              </a:rPr>
              <a:t>EFuel-D001</a:t>
            </a:r>
            <a:r>
              <a:rPr lang="zh-CN" altLang="en-US" sz="1400" dirty="0" smtClean="0">
                <a:latin typeface="+mj-ea"/>
                <a:ea typeface="+mj-ea"/>
                <a:cs typeface="+mn-ea"/>
                <a:sym typeface="+mn-lt"/>
              </a:rPr>
              <a:t>是</a:t>
            </a:r>
            <a:r>
              <a:rPr lang="zh-CN" altLang="en-US" sz="1400" dirty="0">
                <a:latin typeface="+mj-ea"/>
                <a:ea typeface="+mj-ea"/>
                <a:cs typeface="+mn-ea"/>
                <a:sym typeface="+mn-lt"/>
              </a:rPr>
              <a:t>一</a:t>
            </a:r>
            <a:r>
              <a:rPr lang="zh-CN" altLang="en-US" sz="1400" dirty="0" smtClean="0">
                <a:latin typeface="+mj-ea"/>
                <a:ea typeface="+mj-ea"/>
                <a:cs typeface="+mn-ea"/>
                <a:sym typeface="+mn-lt"/>
              </a:rPr>
              <a:t>款</a:t>
            </a:r>
            <a:r>
              <a:rPr lang="en-US" altLang="zh-CN" sz="1400" dirty="0">
                <a:latin typeface="+mj-ea"/>
                <a:ea typeface="+mj-ea"/>
                <a:cs typeface="+mn-ea"/>
                <a:sym typeface="+mn-lt"/>
              </a:rPr>
              <a:t>ETC</a:t>
            </a:r>
            <a:r>
              <a:rPr lang="zh-CN" altLang="en-US" sz="1400" dirty="0">
                <a:latin typeface="+mj-ea"/>
                <a:ea typeface="+mj-ea"/>
                <a:cs typeface="+mn-ea"/>
                <a:sym typeface="+mn-lt"/>
              </a:rPr>
              <a:t>加油站专用</a:t>
            </a:r>
            <a:r>
              <a:rPr lang="zh-CN" altLang="en-US" sz="1400" dirty="0" smtClean="0">
                <a:latin typeface="+mj-ea"/>
                <a:ea typeface="+mj-ea"/>
                <a:cs typeface="+mn-ea"/>
                <a:sym typeface="+mn-lt"/>
              </a:rPr>
              <a:t>的</a:t>
            </a:r>
            <a:r>
              <a:rPr lang="en-US" altLang="zh-CN" sz="1400" dirty="0" smtClean="0">
                <a:latin typeface="+mj-ea"/>
                <a:ea typeface="+mj-ea"/>
                <a:cs typeface="+mn-ea"/>
                <a:sym typeface="+mn-lt"/>
              </a:rPr>
              <a:t>LED</a:t>
            </a:r>
            <a:r>
              <a:rPr lang="zh-CN" altLang="en-US" sz="1400" dirty="0" smtClean="0">
                <a:latin typeface="+mj-ea"/>
                <a:ea typeface="+mj-ea"/>
                <a:cs typeface="+mn-ea"/>
                <a:sym typeface="+mn-lt"/>
              </a:rPr>
              <a:t>显示屏</a:t>
            </a:r>
            <a:r>
              <a:rPr lang="zh-CN" altLang="en-US" sz="1400" dirty="0">
                <a:latin typeface="+mj-ea"/>
                <a:ea typeface="+mj-ea"/>
                <a:cs typeface="+mn-ea"/>
                <a:sym typeface="+mn-lt"/>
              </a:rPr>
              <a:t>，用于显示车牌号及缴费</a:t>
            </a:r>
            <a:r>
              <a:rPr lang="zh-CN" altLang="en-US" sz="1400" dirty="0" smtClean="0">
                <a:latin typeface="+mj-ea"/>
                <a:ea typeface="+mj-ea"/>
                <a:cs typeface="+mn-ea"/>
                <a:sym typeface="+mn-lt"/>
              </a:rPr>
              <a:t>金额、状态等</a:t>
            </a:r>
            <a:r>
              <a:rPr lang="zh-CN" altLang="en-US" sz="1400" dirty="0">
                <a:latin typeface="+mj-ea"/>
                <a:ea typeface="+mj-ea"/>
                <a:cs typeface="+mn-ea"/>
                <a:sym typeface="+mn-lt"/>
              </a:rPr>
              <a:t>信息</a:t>
            </a:r>
            <a:r>
              <a:rPr lang="zh-CN" altLang="en-US" sz="1400" dirty="0" smtClean="0">
                <a:latin typeface="+mj-ea"/>
                <a:ea typeface="+mj-ea"/>
                <a:cs typeface="+mn-ea"/>
                <a:sym typeface="+mn-lt"/>
              </a:rPr>
              <a:t>。</a:t>
            </a:r>
            <a:endParaRPr lang="en-US" altLang="zh-CN" sz="1400" dirty="0">
              <a:latin typeface="+mj-ea"/>
              <a:ea typeface="+mj-ea"/>
              <a:cs typeface="+mn-ea"/>
              <a:sym typeface="+mn-lt"/>
            </a:endParaRPr>
          </a:p>
        </p:txBody>
      </p:sp>
      <p:sp>
        <p:nvSpPr>
          <p:cNvPr id="14" name="矩形 13"/>
          <p:cNvSpPr/>
          <p:nvPr/>
        </p:nvSpPr>
        <p:spPr>
          <a:xfrm>
            <a:off x="2878070" y="1997263"/>
            <a:ext cx="5708651" cy="2297873"/>
          </a:xfrm>
          <a:prstGeom prst="rect">
            <a:avLst/>
          </a:prstGeom>
          <a:noFill/>
          <a:ln>
            <a:noFill/>
          </a:ln>
        </p:spPr>
        <p:txBody>
          <a:bodyPr wrap="square" lIns="81091" tIns="40545" rIns="81091" bIns="40545">
            <a:spAutoFit/>
          </a:bodyPr>
          <a:lstStyle/>
          <a:p>
            <a:pPr marL="342900" indent="-342900" algn="just">
              <a:lnSpc>
                <a:spcPct val="200000"/>
              </a:lnSpc>
              <a:buFont typeface="Wingdings" panose="05000000000000000000" pitchFamily="2" charset="2"/>
              <a:buChar char="u"/>
            </a:pPr>
            <a:r>
              <a:rPr lang="en-US" altLang="zh-CN" sz="1200" dirty="0" smtClean="0">
                <a:latin typeface="+mj-ea"/>
                <a:ea typeface="+mj-ea"/>
                <a:cs typeface="+mn-ea"/>
                <a:sym typeface="+mn-lt"/>
              </a:rPr>
              <a:t>LED</a:t>
            </a:r>
            <a:r>
              <a:rPr lang="zh-CN" altLang="en-US" sz="1200" dirty="0">
                <a:latin typeface="+mj-ea"/>
                <a:ea typeface="+mj-ea"/>
                <a:cs typeface="+mn-ea"/>
                <a:sym typeface="+mn-lt"/>
              </a:rPr>
              <a:t>采用高亮进口芯片，在常光下依然清晰可辨；</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户外</a:t>
            </a:r>
            <a:r>
              <a:rPr lang="zh-CN" altLang="en-US" sz="1200" dirty="0">
                <a:latin typeface="+mj-ea"/>
                <a:ea typeface="+mj-ea"/>
                <a:cs typeface="+mn-ea"/>
                <a:sym typeface="+mn-lt"/>
              </a:rPr>
              <a:t>防水结构设计，后维护，防护等级：</a:t>
            </a:r>
            <a:r>
              <a:rPr lang="en-US" altLang="zh-CN" sz="1200" dirty="0">
                <a:latin typeface="+mj-ea"/>
                <a:ea typeface="+mj-ea"/>
                <a:cs typeface="+mn-ea"/>
                <a:sym typeface="+mn-lt"/>
              </a:rPr>
              <a:t>IP65</a:t>
            </a:r>
            <a:r>
              <a:rPr lang="zh-CN" altLang="en-US" sz="1200" dirty="0">
                <a:latin typeface="+mj-ea"/>
                <a:ea typeface="+mj-ea"/>
                <a:cs typeface="+mn-ea"/>
                <a:sym typeface="+mn-lt"/>
              </a:rPr>
              <a:t>；</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恒</a:t>
            </a:r>
            <a:r>
              <a:rPr lang="zh-CN" altLang="en-US" sz="1200" dirty="0">
                <a:latin typeface="+mj-ea"/>
                <a:ea typeface="+mj-ea"/>
                <a:cs typeface="+mn-ea"/>
                <a:sym typeface="+mn-lt"/>
              </a:rPr>
              <a:t>流供电，纯文字显示，亮度均匀，功耗低，寿命长；</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可</a:t>
            </a:r>
            <a:r>
              <a:rPr lang="zh-CN" altLang="en-US" sz="1200" dirty="0">
                <a:latin typeface="+mj-ea"/>
                <a:ea typeface="+mj-ea"/>
                <a:cs typeface="+mn-ea"/>
                <a:sym typeface="+mn-lt"/>
              </a:rPr>
              <a:t>显示车牌号码、缴费金额等等信息；</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支持</a:t>
            </a:r>
            <a:r>
              <a:rPr lang="zh-CN" altLang="en-US" sz="1200" dirty="0">
                <a:latin typeface="+mj-ea"/>
                <a:ea typeface="+mj-ea"/>
                <a:cs typeface="+mn-ea"/>
                <a:sym typeface="+mn-lt"/>
              </a:rPr>
              <a:t>单片机、</a:t>
            </a:r>
            <a:r>
              <a:rPr lang="en-US" altLang="zh-CN" sz="1200" dirty="0">
                <a:latin typeface="+mj-ea"/>
                <a:ea typeface="+mj-ea"/>
                <a:cs typeface="+mn-ea"/>
                <a:sym typeface="+mn-lt"/>
              </a:rPr>
              <a:t>PLC</a:t>
            </a:r>
            <a:r>
              <a:rPr lang="zh-CN" altLang="en-US" sz="1200" dirty="0">
                <a:latin typeface="+mj-ea"/>
                <a:ea typeface="+mj-ea"/>
                <a:cs typeface="+mn-ea"/>
                <a:sym typeface="+mn-lt"/>
              </a:rPr>
              <a:t>、安卓、 </a:t>
            </a:r>
            <a:r>
              <a:rPr lang="en-US" altLang="zh-CN" sz="1200" dirty="0">
                <a:latin typeface="+mj-ea"/>
                <a:ea typeface="+mj-ea"/>
                <a:cs typeface="+mn-ea"/>
                <a:sym typeface="+mn-lt"/>
              </a:rPr>
              <a:t>Linux</a:t>
            </a:r>
            <a:r>
              <a:rPr lang="zh-CN" altLang="en-US" sz="1200" dirty="0">
                <a:latin typeface="+mj-ea"/>
                <a:ea typeface="+mj-ea"/>
                <a:cs typeface="+mn-ea"/>
                <a:sym typeface="+mn-lt"/>
              </a:rPr>
              <a:t>等跨平台通讯，全开放工协议；</a:t>
            </a:r>
            <a:endParaRPr lang="zh-CN" altLang="en-US" sz="1200" dirty="0">
              <a:latin typeface="+mj-ea"/>
              <a:ea typeface="+mj-ea"/>
              <a:cs typeface="+mn-ea"/>
              <a:sym typeface="+mn-lt"/>
            </a:endParaRPr>
          </a:p>
          <a:p>
            <a:pPr marL="342900" indent="-342900" algn="just">
              <a:lnSpc>
                <a:spcPct val="200000"/>
              </a:lnSpc>
              <a:buFont typeface="Wingdings" panose="05000000000000000000" pitchFamily="2" charset="2"/>
              <a:buChar char="u"/>
            </a:pPr>
            <a:r>
              <a:rPr lang="zh-CN" altLang="en-US" sz="1200" dirty="0" smtClean="0">
                <a:latin typeface="+mj-ea"/>
                <a:ea typeface="+mj-ea"/>
                <a:cs typeface="+mn-ea"/>
                <a:sym typeface="+mn-lt"/>
              </a:rPr>
              <a:t>安装</a:t>
            </a:r>
            <a:r>
              <a:rPr lang="zh-CN" altLang="en-US" sz="1200" dirty="0">
                <a:latin typeface="+mj-ea"/>
                <a:ea typeface="+mj-ea"/>
                <a:cs typeface="+mn-ea"/>
                <a:sym typeface="+mn-lt"/>
              </a:rPr>
              <a:t>简单方便</a:t>
            </a:r>
            <a:r>
              <a:rPr lang="zh-CN" altLang="en-US" sz="1200" dirty="0" smtClean="0">
                <a:latin typeface="+mj-ea"/>
                <a:ea typeface="+mj-ea"/>
                <a:cs typeface="+mn-ea"/>
                <a:sym typeface="+mn-lt"/>
              </a:rPr>
              <a:t>。</a:t>
            </a:r>
            <a:endParaRPr lang="zh-CN" altLang="en-US" sz="1200" dirty="0">
              <a:latin typeface="+mj-ea"/>
              <a:ea typeface="+mj-ea"/>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9562" y="2163171"/>
            <a:ext cx="1965672" cy="794417"/>
          </a:xfrm>
          <a:prstGeom prst="rect">
            <a:avLst/>
          </a:prstGeom>
          <a:noFill/>
          <a:ln>
            <a:noFill/>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9144000" cy="5143500"/>
          </a:xfrm>
          <a:prstGeom prst="rect">
            <a:avLst/>
          </a:prstGeom>
        </p:spPr>
      </p:pic>
      <p:sp>
        <p:nvSpPr>
          <p:cNvPr id="30" name="文本框 29"/>
          <p:cNvSpPr txBox="1"/>
          <p:nvPr/>
        </p:nvSpPr>
        <p:spPr>
          <a:xfrm>
            <a:off x="1143899" y="1912531"/>
            <a:ext cx="6856198" cy="659219"/>
          </a:xfrm>
          <a:prstGeom prst="rect">
            <a:avLst/>
          </a:prstGeom>
          <a:noFill/>
          <a:effectLst>
            <a:reflection blurRad="6350" stA="21000" endPos="52000" dir="5400000" sy="-100000" algn="bl" rotWithShape="0"/>
          </a:effectLst>
        </p:spPr>
        <p:txBody>
          <a:bodyPr wrap="square" rtlCol="0">
            <a:spAutoFit/>
          </a:bodyPr>
          <a:lstStyle/>
          <a:p>
            <a:pPr algn="ctr">
              <a:lnSpc>
                <a:spcPct val="110000"/>
              </a:lnSpc>
            </a:pPr>
            <a:r>
              <a:rPr lang="zh-CN" altLang="en-US" sz="3600" b="1" spc="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rPr>
              <a:t>谢谢观看</a:t>
            </a:r>
            <a:endParaRPr lang="zh-CN" altLang="en-US" sz="3600" b="1" spc="6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lt"/>
            </a:endParaRPr>
          </a:p>
        </p:txBody>
      </p:sp>
      <p:cxnSp>
        <p:nvCxnSpPr>
          <p:cNvPr id="32" name="直接连接符 31"/>
          <p:cNvCxnSpPr/>
          <p:nvPr/>
        </p:nvCxnSpPr>
        <p:spPr>
          <a:xfrm>
            <a:off x="1508055" y="2718457"/>
            <a:ext cx="612788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8" name="组 17"/>
          <p:cNvGrpSpPr/>
          <p:nvPr/>
        </p:nvGrpSpPr>
        <p:grpSpPr>
          <a:xfrm>
            <a:off x="8495349" y="4871560"/>
            <a:ext cx="374670" cy="138500"/>
            <a:chOff x="91981" y="6474696"/>
            <a:chExt cx="499559" cy="184667"/>
          </a:xfrm>
        </p:grpSpPr>
        <p:sp>
          <p:nvSpPr>
            <p:cNvPr id="19" name="矩形 18"/>
            <p:cNvSpPr/>
            <p:nvPr/>
          </p:nvSpPr>
          <p:spPr>
            <a:xfrm rot="2700000">
              <a:off x="91981"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0" name="矩形 19"/>
            <p:cNvSpPr/>
            <p:nvPr/>
          </p:nvSpPr>
          <p:spPr>
            <a:xfrm rot="2700000">
              <a:off x="241314" y="6474697"/>
              <a:ext cx="184666" cy="184666"/>
            </a:xfrm>
            <a:prstGeom prst="rect">
              <a:avLst/>
            </a:prstGeom>
            <a:noFill/>
            <a:ln w="12700">
              <a:gradFill>
                <a:gsLst>
                  <a:gs pos="0">
                    <a:schemeClr val="accent1">
                      <a:lumMod val="60000"/>
                      <a:lumOff val="40000"/>
                    </a:schemeClr>
                  </a:gs>
                  <a:gs pos="78000">
                    <a:schemeClr val="accent1">
                      <a:lumMod val="45000"/>
                      <a:lumOff val="55000"/>
                    </a:schemeClr>
                  </a:gs>
                </a:gsLst>
                <a:lin ang="0" scaled="0"/>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sp>
          <p:nvSpPr>
            <p:cNvPr id="21" name="矩形 20"/>
            <p:cNvSpPr/>
            <p:nvPr/>
          </p:nvSpPr>
          <p:spPr>
            <a:xfrm rot="2700000">
              <a:off x="406874" y="6474696"/>
              <a:ext cx="184666" cy="184666"/>
            </a:xfrm>
            <a:prstGeom prst="rect">
              <a:avLst/>
            </a:prstGeom>
            <a:noFill/>
            <a:ln w="12700">
              <a:solidFill>
                <a:srgbClr val="D0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p>
          </p:txBody>
        </p:sp>
      </p:grpSp>
      <p:sp>
        <p:nvSpPr>
          <p:cNvPr id="14" name="矩形 13"/>
          <p:cNvSpPr/>
          <p:nvPr/>
        </p:nvSpPr>
        <p:spPr>
          <a:xfrm>
            <a:off x="207642" y="4940810"/>
            <a:ext cx="198746" cy="53321"/>
          </a:xfrm>
          <a:prstGeom prst="rect">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15">
              <a:solidFill>
                <a:srgbClr val="D0A475"/>
              </a:solidFill>
            </a:endParaRPr>
          </a:p>
        </p:txBody>
      </p:sp>
      <p:sp>
        <p:nvSpPr>
          <p:cNvPr id="17" name="文本框 16"/>
          <p:cNvSpPr txBox="1"/>
          <p:nvPr/>
        </p:nvSpPr>
        <p:spPr>
          <a:xfrm>
            <a:off x="-104070" y="149369"/>
            <a:ext cx="1020915" cy="246221"/>
          </a:xfrm>
          <a:prstGeom prst="rect">
            <a:avLst/>
          </a:prstGeom>
          <a:noFill/>
        </p:spPr>
        <p:txBody>
          <a:bodyPr wrap="square" rtlCol="0">
            <a:spAutoFit/>
          </a:bodyPr>
          <a:lstStyle/>
          <a:p>
            <a:pPr algn="ctr"/>
            <a:r>
              <a:rPr kumimoji="1" lang="en-US" altLang="zh-CN" sz="1000" b="1" spc="300" dirty="0">
                <a:solidFill>
                  <a:schemeClr val="tx1">
                    <a:lumMod val="85000"/>
                    <a:lumOff val="15000"/>
                  </a:schemeClr>
                </a:solidFill>
                <a:latin typeface="YouSheBiaoTiHei" pitchFamily="2" charset="-122"/>
                <a:ea typeface="YouSheBiaoTiHei" pitchFamily="2" charset="-122"/>
                <a:cs typeface="微软雅黑 Light" panose="020B0502040204020203" charset="-122"/>
              </a:rPr>
              <a:t>2021</a:t>
            </a:r>
            <a:endParaRPr kumimoji="1" lang="zh-CN" altLang="en-US" sz="1000" b="1" spc="300" dirty="0">
              <a:solidFill>
                <a:schemeClr val="tx1">
                  <a:lumMod val="85000"/>
                  <a:lumOff val="15000"/>
                </a:schemeClr>
              </a:solidFill>
              <a:latin typeface="YouSheBiaoTiHei" pitchFamily="2" charset="-122"/>
              <a:ea typeface="YouSheBiaoTiHei" pitchFamily="2" charset="-122"/>
              <a:cs typeface="微软雅黑 Light" panose="020B0502040204020203" charset="-122"/>
            </a:endParaRPr>
          </a:p>
        </p:txBody>
      </p:sp>
      <p:pic>
        <p:nvPicPr>
          <p:cNvPr id="15" name="图片 14" descr="C:\Users\12057\Pictures\微信图片_20210402115759.png微信图片_20210402115759"/>
          <p:cNvPicPr>
            <a:picLocks noChangeAspect="1"/>
          </p:cNvPicPr>
          <p:nvPr/>
        </p:nvPicPr>
        <p:blipFill>
          <a:blip r:embed="rId2"/>
          <a:srcRect/>
          <a:stretch>
            <a:fillRect/>
          </a:stretch>
        </p:blipFill>
        <p:spPr>
          <a:xfrm>
            <a:off x="3579495" y="3000375"/>
            <a:ext cx="1683385" cy="11283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2000"/>
    </mc:Choice>
    <mc:Fallback>
      <p:transition advClick="0" advTm="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1097275" y="2643746"/>
            <a:ext cx="4786073" cy="461098"/>
          </a:xfrm>
        </p:spPr>
        <p:txBody>
          <a:bodyPr/>
          <a:lstStyle/>
          <a:p>
            <a:r>
              <a:rPr kumimoji="1" lang="zh-CN" altLang="en-US" dirty="0" smtClean="0"/>
              <a:t>背景介绍</a:t>
            </a:r>
            <a:endParaRPr kumimoji="1" lang="zh-CN" altLang="en-US" dirty="0"/>
          </a:p>
        </p:txBody>
      </p:sp>
      <p:sp>
        <p:nvSpPr>
          <p:cNvPr id="4" name="文本占位符 3"/>
          <p:cNvSpPr>
            <a:spLocks noGrp="1"/>
          </p:cNvSpPr>
          <p:nvPr>
            <p:ph type="body" sz="quarter" idx="12"/>
          </p:nvPr>
        </p:nvSpPr>
        <p:spPr/>
        <p:txBody>
          <a:bodyPr/>
          <a:lstStyle/>
          <a:p>
            <a:r>
              <a:rPr kumimoji="1" lang="en-US" altLang="zh-CN" dirty="0"/>
              <a:t>01</a:t>
            </a:r>
            <a:endParaRPr kumimoji="1"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dirty="0" smtClean="0"/>
              <a:t>ETC</a:t>
            </a:r>
            <a:r>
              <a:rPr lang="zh-CN" altLang="en-US" dirty="0" smtClean="0"/>
              <a:t>发展概况</a:t>
            </a:r>
            <a:endParaRPr lang="zh-CN" altLang="en-US" dirty="0"/>
          </a:p>
        </p:txBody>
      </p:sp>
      <p:cxnSp>
        <p:nvCxnSpPr>
          <p:cNvPr id="24" name="直接箭头连接符 23"/>
          <p:cNvCxnSpPr/>
          <p:nvPr/>
        </p:nvCxnSpPr>
        <p:spPr>
          <a:xfrm>
            <a:off x="615951" y="1687775"/>
            <a:ext cx="7784513" cy="0"/>
          </a:xfrm>
          <a:prstGeom prst="straightConnector1">
            <a:avLst/>
          </a:prstGeom>
          <a:ln w="28575">
            <a:solidFill>
              <a:schemeClr val="accent1">
                <a:lumMod val="20000"/>
                <a:lumOff val="8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19"/>
          <p:cNvSpPr txBox="1"/>
          <p:nvPr/>
        </p:nvSpPr>
        <p:spPr>
          <a:xfrm>
            <a:off x="671738" y="2182389"/>
            <a:ext cx="1804579" cy="1754326"/>
          </a:xfrm>
          <a:prstGeom prst="rect">
            <a:avLst/>
          </a:prstGeom>
          <a:noFill/>
          <a:ln>
            <a:noFill/>
          </a:ln>
        </p:spPr>
        <p:txBody>
          <a:bodyPr wrap="square" rtlCol="0">
            <a:spAutoFit/>
          </a:bodyPr>
          <a:lstStyle/>
          <a:p>
            <a:pPr algn="ctr">
              <a:lnSpc>
                <a:spcPct val="150000"/>
              </a:lnSpc>
            </a:pPr>
            <a:r>
              <a:rPr lang="en-US" altLang="zh-CN" sz="1200" dirty="0">
                <a:latin typeface="微软雅黑" panose="020B0503020204020204" charset="-122"/>
                <a:ea typeface="微软雅黑" panose="020B0503020204020204" charset="-122"/>
              </a:rPr>
              <a:t>2014</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4</a:t>
            </a:r>
            <a:r>
              <a:rPr lang="zh-CN" altLang="en-US" sz="1200" dirty="0">
                <a:latin typeface="微软雅黑" panose="020B0503020204020204" charset="-122"/>
                <a:ea typeface="微软雅黑" panose="020B0503020204020204" charset="-122"/>
              </a:rPr>
              <a:t>月</a:t>
            </a:r>
            <a:endParaRPr lang="en-US" altLang="zh-CN" sz="1200" dirty="0">
              <a:latin typeface="微软雅黑" panose="020B0503020204020204" charset="-122"/>
              <a:ea typeface="微软雅黑" panose="020B0503020204020204" charset="-122"/>
            </a:endParaRPr>
          </a:p>
          <a:p>
            <a:pPr algn="just">
              <a:lnSpc>
                <a:spcPct val="150000"/>
              </a:lnSpc>
            </a:pPr>
            <a:r>
              <a:rPr lang="zh-CN" altLang="en-US" sz="1200" dirty="0" smtClean="0">
                <a:solidFill>
                  <a:schemeClr val="tx1">
                    <a:lumMod val="85000"/>
                    <a:lumOff val="15000"/>
                  </a:schemeClr>
                </a:solidFill>
                <a:latin typeface="微软雅黑" panose="020B0503020204020204" charset="-122"/>
                <a:ea typeface="微软雅黑" panose="020B0503020204020204" charset="-122"/>
              </a:rPr>
              <a:t>发布</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关于全国高速公路</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联网工作的通知</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，提出</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联网四步走的计划，</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2015</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年底基本实现全国</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联网。</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p:txBody>
      </p:sp>
      <p:grpSp>
        <p:nvGrpSpPr>
          <p:cNvPr id="26" name="组合 25"/>
          <p:cNvGrpSpPr/>
          <p:nvPr/>
        </p:nvGrpSpPr>
        <p:grpSpPr>
          <a:xfrm>
            <a:off x="1189898" y="1333211"/>
            <a:ext cx="707300" cy="707300"/>
            <a:chOff x="4496978" y="2879567"/>
            <a:chExt cx="707300" cy="707300"/>
          </a:xfrm>
        </p:grpSpPr>
        <p:sp>
          <p:nvSpPr>
            <p:cNvPr id="27" name="椭圆 26"/>
            <p:cNvSpPr>
              <a:spLocks noChangeAspect="1"/>
            </p:cNvSpPr>
            <p:nvPr/>
          </p:nvSpPr>
          <p:spPr>
            <a:xfrm>
              <a:off x="4496978" y="2879567"/>
              <a:ext cx="707300" cy="707300"/>
            </a:xfrm>
            <a:prstGeom prst="ellipse">
              <a:avLst/>
            </a:prstGeom>
            <a:solidFill>
              <a:schemeClr val="accent1">
                <a:lumMod val="60000"/>
                <a:lumOff val="4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28" name="椭圆 27"/>
            <p:cNvSpPr>
              <a:spLocks noChangeAspect="1"/>
            </p:cNvSpPr>
            <p:nvPr/>
          </p:nvSpPr>
          <p:spPr>
            <a:xfrm>
              <a:off x="4569799" y="2952388"/>
              <a:ext cx="561658" cy="561658"/>
            </a:xfrm>
            <a:prstGeom prst="ellipse">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29" name="文本框 13"/>
            <p:cNvSpPr txBox="1"/>
            <p:nvPr/>
          </p:nvSpPr>
          <p:spPr>
            <a:xfrm>
              <a:off x="4571742" y="3080582"/>
              <a:ext cx="558138" cy="307098"/>
            </a:xfrm>
            <a:prstGeom prst="rect">
              <a:avLst/>
            </a:prstGeom>
            <a:noFill/>
          </p:spPr>
          <p:txBody>
            <a:bodyPr wrap="square" rtlCol="0">
              <a:spAutoFit/>
            </a:bodyPr>
            <a:lstStyle/>
            <a:p>
              <a:pPr algn="ctr"/>
              <a:r>
                <a:rPr lang="zh-CN" altLang="en-US" sz="1400" b="1" dirty="0" smtClean="0">
                  <a:solidFill>
                    <a:schemeClr val="bg1"/>
                  </a:solidFill>
                  <a:latin typeface="方正兰亭黑简体" pitchFamily="2" charset="-122"/>
                  <a:ea typeface="方正兰亭黑简体" pitchFamily="2" charset="-122"/>
                </a:rPr>
                <a:t>基础</a:t>
              </a:r>
              <a:endParaRPr lang="zh-CN" altLang="en-US" sz="1400" b="1" dirty="0">
                <a:solidFill>
                  <a:schemeClr val="bg1"/>
                </a:solidFill>
                <a:latin typeface="方正兰亭黑简体" pitchFamily="2" charset="-122"/>
                <a:ea typeface="方正兰亭黑简体" pitchFamily="2" charset="-122"/>
              </a:endParaRPr>
            </a:p>
          </p:txBody>
        </p:sp>
      </p:grpSp>
      <p:sp>
        <p:nvSpPr>
          <p:cNvPr id="30" name="圆角矩形 7"/>
          <p:cNvSpPr>
            <a:spLocks noChangeArrowheads="1"/>
          </p:cNvSpPr>
          <p:nvPr/>
        </p:nvSpPr>
        <p:spPr bwMode="auto">
          <a:xfrm>
            <a:off x="671738" y="2170852"/>
            <a:ext cx="1804579" cy="2331398"/>
          </a:xfrm>
          <a:prstGeom prst="roundRect">
            <a:avLst>
              <a:gd name="adj" fmla="val 9083"/>
            </a:avLst>
          </a:prstGeom>
          <a:noFill/>
        </p:spPr>
        <p:style>
          <a:lnRef idx="2">
            <a:schemeClr val="accent1"/>
          </a:lnRef>
          <a:fillRef idx="1">
            <a:schemeClr val="lt1"/>
          </a:fillRef>
          <a:effectRef idx="0">
            <a:schemeClr val="accent1"/>
          </a:effectRef>
          <a:fontRef idx="minor">
            <a:schemeClr val="dk1"/>
          </a:fontRef>
        </p:style>
        <p:txBody>
          <a:bodyPr anchor="ctr"/>
          <a:lstStyle/>
          <a:p>
            <a:pPr algn="ctr">
              <a:buFont typeface="Arial" panose="020B0604020202020204" pitchFamily="34" charset="0"/>
              <a:buNone/>
              <a:defRPr/>
            </a:pPr>
            <a:endParaRPr lang="zh-CN" altLang="en-US" dirty="0">
              <a:solidFill>
                <a:srgbClr val="FFFFFF"/>
              </a:solidFill>
              <a:latin typeface="方正兰亭黑简体" pitchFamily="2" charset="-122"/>
              <a:ea typeface="方正兰亭黑简体" pitchFamily="2" charset="-122"/>
            </a:endParaRPr>
          </a:p>
        </p:txBody>
      </p:sp>
      <p:grpSp>
        <p:nvGrpSpPr>
          <p:cNvPr id="31" name="组合 30"/>
          <p:cNvGrpSpPr/>
          <p:nvPr/>
        </p:nvGrpSpPr>
        <p:grpSpPr>
          <a:xfrm>
            <a:off x="3897017" y="1333211"/>
            <a:ext cx="707300" cy="707300"/>
            <a:chOff x="4496978" y="2879567"/>
            <a:chExt cx="707300" cy="707300"/>
          </a:xfrm>
        </p:grpSpPr>
        <p:sp>
          <p:nvSpPr>
            <p:cNvPr id="32" name="椭圆 31"/>
            <p:cNvSpPr>
              <a:spLocks noChangeAspect="1"/>
            </p:cNvSpPr>
            <p:nvPr/>
          </p:nvSpPr>
          <p:spPr>
            <a:xfrm>
              <a:off x="4496978" y="2879567"/>
              <a:ext cx="707300" cy="707300"/>
            </a:xfrm>
            <a:prstGeom prst="ellipse">
              <a:avLst/>
            </a:prstGeom>
            <a:solidFill>
              <a:schemeClr val="accent1">
                <a:lumMod val="60000"/>
                <a:lumOff val="4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33" name="椭圆 32"/>
            <p:cNvSpPr>
              <a:spLocks noChangeAspect="1"/>
            </p:cNvSpPr>
            <p:nvPr/>
          </p:nvSpPr>
          <p:spPr>
            <a:xfrm>
              <a:off x="4569799" y="2952388"/>
              <a:ext cx="561658" cy="561658"/>
            </a:xfrm>
            <a:prstGeom prst="ellipse">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34" name="文本框 13"/>
            <p:cNvSpPr txBox="1"/>
            <p:nvPr/>
          </p:nvSpPr>
          <p:spPr>
            <a:xfrm>
              <a:off x="4571742" y="3080582"/>
              <a:ext cx="558138" cy="307098"/>
            </a:xfrm>
            <a:prstGeom prst="rect">
              <a:avLst/>
            </a:prstGeom>
            <a:noFill/>
          </p:spPr>
          <p:txBody>
            <a:bodyPr wrap="square" rtlCol="0">
              <a:spAutoFit/>
            </a:bodyPr>
            <a:lstStyle/>
            <a:p>
              <a:pPr algn="ctr"/>
              <a:r>
                <a:rPr lang="zh-CN" altLang="en-US" sz="1400" b="1" dirty="0" smtClean="0">
                  <a:solidFill>
                    <a:schemeClr val="bg1"/>
                  </a:solidFill>
                  <a:latin typeface="方正兰亭黑简体" pitchFamily="2" charset="-122"/>
                  <a:ea typeface="方正兰亭黑简体" pitchFamily="2" charset="-122"/>
                </a:rPr>
                <a:t>发展</a:t>
              </a:r>
              <a:endParaRPr lang="zh-CN" altLang="en-US" sz="1400" b="1" dirty="0">
                <a:solidFill>
                  <a:schemeClr val="bg1"/>
                </a:solidFill>
                <a:latin typeface="方正兰亭黑简体" pitchFamily="2" charset="-122"/>
                <a:ea typeface="方正兰亭黑简体" pitchFamily="2" charset="-122"/>
              </a:endParaRPr>
            </a:p>
          </p:txBody>
        </p:sp>
      </p:grpSp>
      <p:grpSp>
        <p:nvGrpSpPr>
          <p:cNvPr id="35" name="组合 34"/>
          <p:cNvGrpSpPr/>
          <p:nvPr/>
        </p:nvGrpSpPr>
        <p:grpSpPr>
          <a:xfrm>
            <a:off x="6470558" y="1334125"/>
            <a:ext cx="707300" cy="707300"/>
            <a:chOff x="4496978" y="2879567"/>
            <a:chExt cx="707300" cy="707300"/>
          </a:xfrm>
        </p:grpSpPr>
        <p:sp>
          <p:nvSpPr>
            <p:cNvPr id="36" name="椭圆 35"/>
            <p:cNvSpPr>
              <a:spLocks noChangeAspect="1"/>
            </p:cNvSpPr>
            <p:nvPr/>
          </p:nvSpPr>
          <p:spPr>
            <a:xfrm>
              <a:off x="4496978" y="2879567"/>
              <a:ext cx="707300" cy="707300"/>
            </a:xfrm>
            <a:prstGeom prst="ellipse">
              <a:avLst/>
            </a:prstGeom>
            <a:solidFill>
              <a:schemeClr val="accent1">
                <a:lumMod val="60000"/>
                <a:lumOff val="40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37" name="椭圆 36"/>
            <p:cNvSpPr>
              <a:spLocks noChangeAspect="1"/>
            </p:cNvSpPr>
            <p:nvPr/>
          </p:nvSpPr>
          <p:spPr>
            <a:xfrm>
              <a:off x="4569799" y="2952388"/>
              <a:ext cx="561658" cy="561658"/>
            </a:xfrm>
            <a:prstGeom prst="ellipse">
              <a:avLst/>
            </a:prstGeom>
            <a:solidFill>
              <a:srgbClr val="D0A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itchFamily="2" charset="-122"/>
                <a:ea typeface="方正兰亭黑简体" pitchFamily="2" charset="-122"/>
              </a:endParaRPr>
            </a:p>
          </p:txBody>
        </p:sp>
        <p:sp>
          <p:nvSpPr>
            <p:cNvPr id="38" name="文本框 13"/>
            <p:cNvSpPr txBox="1"/>
            <p:nvPr/>
          </p:nvSpPr>
          <p:spPr>
            <a:xfrm>
              <a:off x="4571742" y="3080582"/>
              <a:ext cx="558138" cy="307777"/>
            </a:xfrm>
            <a:prstGeom prst="rect">
              <a:avLst/>
            </a:prstGeom>
            <a:noFill/>
          </p:spPr>
          <p:txBody>
            <a:bodyPr wrap="square" rtlCol="0">
              <a:spAutoFit/>
            </a:bodyPr>
            <a:lstStyle/>
            <a:p>
              <a:pPr algn="ctr"/>
              <a:r>
                <a:rPr lang="zh-CN" altLang="en-US" sz="1400" b="1" dirty="0">
                  <a:solidFill>
                    <a:schemeClr val="bg1"/>
                  </a:solidFill>
                  <a:latin typeface="方正兰亭黑简体" pitchFamily="2" charset="-122"/>
                  <a:ea typeface="方正兰亭黑简体" pitchFamily="2" charset="-122"/>
                </a:rPr>
                <a:t>推广</a:t>
              </a:r>
              <a:endParaRPr lang="zh-CN" altLang="en-US" sz="1400" b="1" dirty="0">
                <a:solidFill>
                  <a:schemeClr val="bg1"/>
                </a:solidFill>
                <a:latin typeface="方正兰亭黑简体" pitchFamily="2" charset="-122"/>
                <a:ea typeface="方正兰亭黑简体" pitchFamily="2" charset="-122"/>
              </a:endParaRPr>
            </a:p>
          </p:txBody>
        </p:sp>
      </p:grpSp>
      <p:sp>
        <p:nvSpPr>
          <p:cNvPr id="39" name="文本框 19"/>
          <p:cNvSpPr txBox="1"/>
          <p:nvPr/>
        </p:nvSpPr>
        <p:spPr>
          <a:xfrm>
            <a:off x="3321836" y="2193926"/>
            <a:ext cx="1804579" cy="2308324"/>
          </a:xfrm>
          <a:prstGeom prst="rect">
            <a:avLst/>
          </a:prstGeom>
          <a:noFill/>
          <a:ln>
            <a:noFill/>
          </a:ln>
        </p:spPr>
        <p:txBody>
          <a:bodyPr wrap="square" rtlCol="0">
            <a:spAutoFit/>
          </a:bodyPr>
          <a:lstStyle/>
          <a:p>
            <a:pPr algn="ctr">
              <a:lnSpc>
                <a:spcPct val="150000"/>
              </a:lnSpc>
            </a:pPr>
            <a:r>
              <a:rPr lang="en-US" altLang="zh-CN" sz="1200" dirty="0" smtClean="0">
                <a:latin typeface="微软雅黑" panose="020B0503020204020204" charset="-122"/>
                <a:ea typeface="微软雅黑" panose="020B0503020204020204" charset="-122"/>
              </a:rPr>
              <a:t>2019</a:t>
            </a:r>
            <a:r>
              <a:rPr lang="zh-CN" altLang="en-US" sz="1200" dirty="0" smtClean="0">
                <a:latin typeface="微软雅黑" panose="020B0503020204020204" charset="-122"/>
                <a:ea typeface="微软雅黑" panose="020B0503020204020204" charset="-122"/>
              </a:rPr>
              <a:t>年</a:t>
            </a:r>
            <a:r>
              <a:rPr lang="en-US" altLang="zh-CN" sz="1200" dirty="0" smtClean="0">
                <a:latin typeface="微软雅黑" panose="020B0503020204020204" charset="-122"/>
                <a:ea typeface="微软雅黑" panose="020B0503020204020204" charset="-122"/>
              </a:rPr>
              <a:t>3</a:t>
            </a:r>
            <a:r>
              <a:rPr lang="zh-CN" altLang="en-US" sz="1200" dirty="0" smtClean="0">
                <a:latin typeface="微软雅黑" panose="020B0503020204020204" charset="-122"/>
                <a:ea typeface="微软雅黑" panose="020B0503020204020204" charset="-122"/>
              </a:rPr>
              <a:t>月</a:t>
            </a:r>
            <a:endParaRPr lang="en-US" altLang="zh-CN" sz="1200" dirty="0">
              <a:latin typeface="微软雅黑" panose="020B0503020204020204" charset="-122"/>
              <a:ea typeface="微软雅黑" panose="020B0503020204020204" charset="-122"/>
            </a:endParaRPr>
          </a:p>
          <a:p>
            <a:pPr algn="just">
              <a:lnSpc>
                <a:spcPct val="150000"/>
              </a:lnSpc>
            </a:pPr>
            <a:r>
              <a:rPr lang="zh-CN" altLang="en-US" sz="1200" dirty="0">
                <a:solidFill>
                  <a:schemeClr val="tx1">
                    <a:lumMod val="85000"/>
                    <a:lumOff val="15000"/>
                  </a:schemeClr>
                </a:solidFill>
                <a:latin typeface="微软雅黑" panose="020B0503020204020204" charset="-122"/>
                <a:ea typeface="微软雅黑" panose="020B0503020204020204" charset="-122"/>
              </a:rPr>
              <a:t>发布</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大力推动高速公路</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发展应用工作的通知</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，提出</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2019</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年底，全国汽车</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安装率达到</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80%</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以上。截止</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2019</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年底，</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ETC</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用户数量达到</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2.04</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亿。</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p:txBody>
      </p:sp>
      <p:sp>
        <p:nvSpPr>
          <p:cNvPr id="40" name="圆角矩形 7"/>
          <p:cNvSpPr>
            <a:spLocks noChangeArrowheads="1"/>
          </p:cNvSpPr>
          <p:nvPr/>
        </p:nvSpPr>
        <p:spPr bwMode="auto">
          <a:xfrm>
            <a:off x="3321836" y="2182389"/>
            <a:ext cx="1804579" cy="2319861"/>
          </a:xfrm>
          <a:prstGeom prst="roundRect">
            <a:avLst>
              <a:gd name="adj" fmla="val 9083"/>
            </a:avLst>
          </a:prstGeom>
          <a:noFill/>
        </p:spPr>
        <p:style>
          <a:lnRef idx="2">
            <a:schemeClr val="accent1"/>
          </a:lnRef>
          <a:fillRef idx="1">
            <a:schemeClr val="lt1"/>
          </a:fillRef>
          <a:effectRef idx="0">
            <a:schemeClr val="accent1"/>
          </a:effectRef>
          <a:fontRef idx="minor">
            <a:schemeClr val="dk1"/>
          </a:fontRef>
        </p:style>
        <p:txBody>
          <a:bodyPr anchor="ctr"/>
          <a:lstStyle/>
          <a:p>
            <a:pPr algn="ctr">
              <a:buFont typeface="Arial" panose="020B0604020202020204" pitchFamily="34" charset="0"/>
              <a:buNone/>
              <a:defRPr/>
            </a:pPr>
            <a:endParaRPr lang="zh-CN" altLang="en-US" dirty="0">
              <a:solidFill>
                <a:srgbClr val="FFFFFF"/>
              </a:solidFill>
              <a:latin typeface="方正兰亭黑简体" pitchFamily="2" charset="-122"/>
              <a:ea typeface="方正兰亭黑简体" pitchFamily="2" charset="-122"/>
            </a:endParaRPr>
          </a:p>
        </p:txBody>
      </p:sp>
      <p:sp>
        <p:nvSpPr>
          <p:cNvPr id="41" name="文本框 19"/>
          <p:cNvSpPr txBox="1"/>
          <p:nvPr/>
        </p:nvSpPr>
        <p:spPr>
          <a:xfrm>
            <a:off x="5922101" y="2193926"/>
            <a:ext cx="1804579" cy="2308324"/>
          </a:xfrm>
          <a:prstGeom prst="rect">
            <a:avLst/>
          </a:prstGeom>
          <a:noFill/>
          <a:ln>
            <a:noFill/>
          </a:ln>
        </p:spPr>
        <p:txBody>
          <a:bodyPr wrap="square" rtlCol="0">
            <a:spAutoFit/>
          </a:bodyPr>
          <a:lstStyle/>
          <a:p>
            <a:pPr algn="ctr">
              <a:lnSpc>
                <a:spcPct val="150000"/>
              </a:lnSpc>
            </a:pPr>
            <a:r>
              <a:rPr lang="en-US" altLang="zh-CN" sz="1200" dirty="0" smtClean="0">
                <a:solidFill>
                  <a:schemeClr val="tx1">
                    <a:lumMod val="85000"/>
                    <a:lumOff val="15000"/>
                  </a:schemeClr>
                </a:solidFill>
                <a:latin typeface="微软雅黑" panose="020B0503020204020204" charset="-122"/>
                <a:ea typeface="微软雅黑" panose="020B0503020204020204" charset="-122"/>
              </a:rPr>
              <a:t>2020</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年底</a:t>
            </a:r>
            <a:endParaRPr lang="en-US" altLang="zh-CN" sz="1200" dirty="0" smtClean="0">
              <a:solidFill>
                <a:schemeClr val="tx1">
                  <a:lumMod val="85000"/>
                  <a:lumOff val="15000"/>
                </a:schemeClr>
              </a:solidFill>
              <a:latin typeface="微软雅黑" panose="020B0503020204020204" charset="-122"/>
              <a:ea typeface="微软雅黑" panose="020B0503020204020204" charset="-122"/>
            </a:endParaRPr>
          </a:p>
          <a:p>
            <a:pPr algn="just">
              <a:lnSpc>
                <a:spcPct val="150000"/>
              </a:lnSpc>
            </a:pPr>
            <a:r>
              <a:rPr lang="zh-CN" altLang="en-US" sz="1200" dirty="0" smtClean="0">
                <a:solidFill>
                  <a:schemeClr val="tx1">
                    <a:lumMod val="85000"/>
                    <a:lumOff val="15000"/>
                  </a:schemeClr>
                </a:solidFill>
                <a:latin typeface="微软雅黑" panose="020B0503020204020204" charset="-122"/>
                <a:ea typeface="微软雅黑" panose="020B0503020204020204" charset="-122"/>
              </a:rPr>
              <a:t>发布</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关于开展</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智慧停车城市建设试点工作的通知</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，加快拓展</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服务功能，推动</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停车场景应用，更好地便利公众</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出行</a:t>
            </a:r>
            <a:r>
              <a:rPr lang="zh-CN" altLang="en-US" sz="1200" dirty="0">
                <a:solidFill>
                  <a:schemeClr val="tx1">
                    <a:lumMod val="85000"/>
                    <a:lumOff val="15000"/>
                  </a:schemeClr>
                </a:solidFill>
                <a:latin typeface="微软雅黑" panose="020B0503020204020204" charset="-122"/>
                <a:ea typeface="微软雅黑" panose="020B0503020204020204" charset="-122"/>
              </a:rPr>
              <a:t>。选定北京等</a:t>
            </a:r>
            <a:r>
              <a:rPr lang="en-US" altLang="zh-CN" sz="1200" dirty="0">
                <a:solidFill>
                  <a:schemeClr val="tx1">
                    <a:lumMod val="85000"/>
                    <a:lumOff val="15000"/>
                  </a:schemeClr>
                </a:solidFill>
                <a:latin typeface="微软雅黑" panose="020B0503020204020204" charset="-122"/>
                <a:ea typeface="微软雅黑" panose="020B0503020204020204" charset="-122"/>
              </a:rPr>
              <a:t>27</a:t>
            </a:r>
            <a:r>
              <a:rPr lang="zh-CN" altLang="en-US" sz="1200" dirty="0">
                <a:solidFill>
                  <a:schemeClr val="tx1">
                    <a:lumMod val="85000"/>
                    <a:lumOff val="15000"/>
                  </a:schemeClr>
                </a:solidFill>
                <a:latin typeface="微软雅黑" panose="020B0503020204020204" charset="-122"/>
                <a:ea typeface="微软雅黑" panose="020B0503020204020204" charset="-122"/>
              </a:rPr>
              <a:t>个城市作为</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试点</a:t>
            </a:r>
            <a:r>
              <a:rPr lang="zh-CN" altLang="en-US" sz="1200" dirty="0">
                <a:solidFill>
                  <a:schemeClr val="tx1">
                    <a:lumMod val="85000"/>
                    <a:lumOff val="15000"/>
                  </a:schemeClr>
                </a:solidFill>
                <a:latin typeface="微软雅黑" panose="020B0503020204020204" charset="-122"/>
                <a:ea typeface="微软雅黑" panose="020B0503020204020204" charset="-122"/>
              </a:rPr>
              <a:t>。</a:t>
            </a:r>
            <a:endParaRPr lang="en-US" altLang="zh-CN" sz="1200" dirty="0">
              <a:solidFill>
                <a:schemeClr val="tx1">
                  <a:lumMod val="85000"/>
                  <a:lumOff val="15000"/>
                </a:schemeClr>
              </a:solidFill>
              <a:latin typeface="微软雅黑" panose="020B0503020204020204" charset="-122"/>
              <a:ea typeface="微软雅黑" panose="020B0503020204020204" charset="-122"/>
            </a:endParaRPr>
          </a:p>
        </p:txBody>
      </p:sp>
      <p:sp>
        <p:nvSpPr>
          <p:cNvPr id="42" name="圆角矩形 7"/>
          <p:cNvSpPr>
            <a:spLocks noChangeArrowheads="1"/>
          </p:cNvSpPr>
          <p:nvPr/>
        </p:nvSpPr>
        <p:spPr bwMode="auto">
          <a:xfrm>
            <a:off x="5922101" y="2182389"/>
            <a:ext cx="1804579" cy="2319861"/>
          </a:xfrm>
          <a:prstGeom prst="roundRect">
            <a:avLst>
              <a:gd name="adj" fmla="val 9083"/>
            </a:avLst>
          </a:prstGeom>
          <a:noFill/>
        </p:spPr>
        <p:style>
          <a:lnRef idx="2">
            <a:schemeClr val="accent1"/>
          </a:lnRef>
          <a:fillRef idx="1">
            <a:schemeClr val="lt1"/>
          </a:fillRef>
          <a:effectRef idx="0">
            <a:schemeClr val="accent1"/>
          </a:effectRef>
          <a:fontRef idx="minor">
            <a:schemeClr val="dk1"/>
          </a:fontRef>
        </p:style>
        <p:txBody>
          <a:bodyPr anchor="ctr"/>
          <a:lstStyle/>
          <a:p>
            <a:pPr algn="ctr">
              <a:buFont typeface="Arial" panose="020B0604020202020204" pitchFamily="34" charset="0"/>
              <a:buNone/>
              <a:defRPr/>
            </a:pPr>
            <a:endParaRPr lang="zh-CN" altLang="en-US">
              <a:solidFill>
                <a:srgbClr val="FFFFFF"/>
              </a:solidFill>
              <a:latin typeface="方正兰亭黑简体" pitchFamily="2" charset="-122"/>
              <a:ea typeface="方正兰亭黑简体" pitchFamily="2" charset="-122"/>
            </a:endParaRPr>
          </a:p>
        </p:txBody>
      </p:sp>
      <p:sp>
        <p:nvSpPr>
          <p:cNvPr id="43" name="文本占位符 5"/>
          <p:cNvSpPr txBox="1"/>
          <p:nvPr/>
        </p:nvSpPr>
        <p:spPr>
          <a:xfrm>
            <a:off x="458854" y="732816"/>
            <a:ext cx="8129952" cy="339725"/>
          </a:xfrm>
          <a:prstGeom prst="rect">
            <a:avLst/>
          </a:prstGeom>
        </p:spPr>
        <p:txBody>
          <a:bodyPr vert="horz" lIns="91440" tIns="45720" rIns="91440" bIns="45720" rtlCol="0">
            <a:noAutofit/>
          </a:bodyPr>
          <a:lstStyle>
            <a:lvl1pPr marL="171450" indent="-171450">
              <a:lnSpc>
                <a:spcPct val="100000"/>
              </a:lnSpc>
              <a:spcBef>
                <a:spcPts val="750"/>
              </a:spcBef>
              <a:buClr>
                <a:schemeClr val="accent2"/>
              </a:buClr>
              <a:buFont typeface="Wingdings" panose="05000000000000000000" pitchFamily="2" charset="2"/>
              <a:buChar char="Ø"/>
              <a:defRPr sz="1400" b="1">
                <a:solidFill>
                  <a:schemeClr val="tx1">
                    <a:lumMod val="85000"/>
                    <a:lumOff val="15000"/>
                  </a:schemeClr>
                </a:solidFill>
                <a:latin typeface="微软雅黑" panose="020B0503020204020204" charset="-122"/>
                <a:ea typeface="微软雅黑" panose="020B0503020204020204" charset="-122"/>
              </a:defRPr>
            </a:lvl1pPr>
            <a:lvl2pPr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2pPr>
            <a:lvl3pPr marL="5143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3pPr>
            <a:lvl4pPr marL="68580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4pPr>
            <a:lvl5pPr marL="8572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5pPr>
            <a:lvl6pPr marL="984885" indent="-171450">
              <a:lnSpc>
                <a:spcPct val="100000"/>
              </a:lnSpc>
              <a:spcBef>
                <a:spcPts val="750"/>
              </a:spcBef>
              <a:buClr>
                <a:schemeClr val="accent2"/>
              </a:buClr>
              <a:buFont typeface="Arial" panose="020B0604020202020204" pitchFamily="34" charset="0"/>
              <a:buChar char="•"/>
              <a:defRPr sz="1200"/>
            </a:lvl6pPr>
            <a:lvl7pPr marL="1113155" indent="-171450">
              <a:lnSpc>
                <a:spcPct val="100000"/>
              </a:lnSpc>
              <a:spcBef>
                <a:spcPts val="750"/>
              </a:spcBef>
              <a:buClr>
                <a:schemeClr val="accent2"/>
              </a:buClr>
              <a:buFont typeface="Arial" panose="020B0604020202020204" pitchFamily="34" charset="0"/>
              <a:buChar char="•"/>
              <a:defRPr sz="1200"/>
            </a:lvl7pPr>
            <a:lvl8pPr marL="1243330" indent="-171450">
              <a:lnSpc>
                <a:spcPct val="100000"/>
              </a:lnSpc>
              <a:spcBef>
                <a:spcPts val="750"/>
              </a:spcBef>
              <a:buClr>
                <a:schemeClr val="accent2"/>
              </a:buClr>
              <a:buFont typeface="Arial" panose="020B0604020202020204" pitchFamily="34" charset="0"/>
              <a:buChar char="•"/>
              <a:defRPr sz="1200" baseline="0"/>
            </a:lvl8pPr>
            <a:lvl9pPr marL="1412240" indent="-171450">
              <a:lnSpc>
                <a:spcPct val="100000"/>
              </a:lnSpc>
              <a:spcBef>
                <a:spcPts val="750"/>
              </a:spcBef>
              <a:buClr>
                <a:schemeClr val="accent2"/>
              </a:buClr>
              <a:buFont typeface="Arial" panose="020B0604020202020204" pitchFamily="34" charset="0"/>
              <a:buChar char="•"/>
              <a:defRPr sz="1200" baseline="0"/>
            </a:lvl9pPr>
          </a:lstStyle>
          <a:p>
            <a:r>
              <a:rPr lang="zh-CN" altLang="en-US" b="0" dirty="0" smtClean="0"/>
              <a:t>自</a:t>
            </a:r>
            <a:r>
              <a:rPr lang="en-US" altLang="zh-CN" b="0" dirty="0" smtClean="0"/>
              <a:t>2014</a:t>
            </a:r>
            <a:r>
              <a:rPr lang="zh-CN" altLang="en-US" b="0" dirty="0" smtClean="0"/>
              <a:t>年全国高速</a:t>
            </a:r>
            <a:r>
              <a:rPr lang="en-US" altLang="zh-CN" b="0" dirty="0" smtClean="0"/>
              <a:t>ETC</a:t>
            </a:r>
            <a:r>
              <a:rPr lang="zh-CN" altLang="en-US" b="0" dirty="0" smtClean="0"/>
              <a:t>联网以来，</a:t>
            </a:r>
            <a:r>
              <a:rPr lang="en-US" altLang="zh-CN" b="0" dirty="0" smtClean="0"/>
              <a:t>ETC</a:t>
            </a:r>
            <a:r>
              <a:rPr lang="zh-CN" altLang="en-US" b="0" dirty="0" smtClean="0"/>
              <a:t>进入快速发展状态</a:t>
            </a:r>
            <a:endParaRPr lang="zh-CN" altLang="en-US" b="0"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政策规范</a:t>
            </a:r>
            <a:endParaRPr kumimoji="1" lang="zh-CN" altLang="en-US" dirty="0"/>
          </a:p>
        </p:txBody>
      </p:sp>
      <p:pic>
        <p:nvPicPr>
          <p:cNvPr id="1026" name="Picture 2" descr="https://www.chinabuses.com/uploadfile/2021/0105/20210105083042557.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04528" y="882944"/>
            <a:ext cx="2979743" cy="4004820"/>
          </a:xfrm>
          <a:prstGeom prst="rect">
            <a:avLst/>
          </a:prstGeom>
          <a:noFill/>
          <a:ln>
            <a:solidFill>
              <a:srgbClr val="D0A475"/>
            </a:solidFill>
          </a:ln>
          <a:extLst>
            <a:ext uri="{909E8E84-426E-40DD-AFC4-6F175D3DCCD1}">
              <a14:hiddenFill xmlns:a14="http://schemas.microsoft.com/office/drawing/2010/main">
                <a:solidFill>
                  <a:srgbClr val="FFFFFF"/>
                </a:solidFill>
              </a14:hiddenFill>
            </a:ext>
          </a:extLst>
        </p:spPr>
      </p:pic>
      <p:sp>
        <p:nvSpPr>
          <p:cNvPr id="5" name="矩形 4"/>
          <p:cNvSpPr/>
          <p:nvPr/>
        </p:nvSpPr>
        <p:spPr>
          <a:xfrm>
            <a:off x="531710" y="882944"/>
            <a:ext cx="4829700" cy="3439075"/>
          </a:xfrm>
          <a:prstGeom prst="rect">
            <a:avLst/>
          </a:prstGeom>
        </p:spPr>
        <p:txBody>
          <a:bodyPr vert="horz" lIns="91440" tIns="45720" rIns="91440" bIns="45720" rtlCol="0">
            <a:noAutofit/>
          </a:bodyPr>
          <a:lstStyle/>
          <a:p>
            <a:pPr algn="just">
              <a:lnSpc>
                <a:spcPct val="150000"/>
              </a:lnSpc>
              <a:spcBef>
                <a:spcPts val="750"/>
              </a:spcBef>
              <a:buClr>
                <a:schemeClr val="accent2"/>
              </a:buClr>
            </a:pPr>
            <a:r>
              <a:rPr lang="en-US" altLang="zh-CN" sz="1200" dirty="0">
                <a:solidFill>
                  <a:schemeClr val="tx1">
                    <a:lumMod val="85000"/>
                    <a:lumOff val="15000"/>
                  </a:schemeClr>
                </a:solidFill>
                <a:latin typeface="微软雅黑" panose="020B0503020204020204" charset="-122"/>
                <a:ea typeface="微软雅黑" panose="020B0503020204020204" charset="-122"/>
              </a:rPr>
              <a:t> </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      2020</a:t>
            </a:r>
            <a:r>
              <a:rPr lang="zh-CN" altLang="en-US" sz="1200" dirty="0">
                <a:solidFill>
                  <a:schemeClr val="tx1">
                    <a:lumMod val="85000"/>
                    <a:lumOff val="15000"/>
                  </a:schemeClr>
                </a:solidFill>
                <a:latin typeface="微软雅黑" panose="020B0503020204020204" charset="-122"/>
                <a:ea typeface="微软雅黑" panose="020B0503020204020204" charset="-122"/>
              </a:rPr>
              <a:t>年底，交通运输部办公厅发布</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关于开展</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智慧停车城市建设试点工作的通知</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a:t>
            </a:r>
            <a:endParaRPr lang="en-US" altLang="zh-CN" sz="1200" dirty="0" smtClean="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50000"/>
              </a:lnSpc>
              <a:spcBef>
                <a:spcPts val="750"/>
              </a:spcBef>
              <a:buClr>
                <a:schemeClr val="accent2"/>
              </a:buClr>
              <a:buFont typeface="Arial" panose="020B0604020202020204" pitchFamily="34" charset="0"/>
              <a:buChar char="•"/>
            </a:pPr>
            <a:r>
              <a:rPr lang="zh-CN" altLang="en-US" sz="1200" dirty="0" smtClean="0">
                <a:solidFill>
                  <a:schemeClr val="tx1">
                    <a:lumMod val="85000"/>
                    <a:lumOff val="15000"/>
                  </a:schemeClr>
                </a:solidFill>
                <a:latin typeface="微软雅黑" panose="020B0503020204020204" charset="-122"/>
                <a:ea typeface="微软雅黑" panose="020B0503020204020204" charset="-122"/>
              </a:rPr>
              <a:t>区域</a:t>
            </a:r>
            <a:r>
              <a:rPr lang="zh-CN" altLang="en-US" sz="1200" dirty="0">
                <a:solidFill>
                  <a:schemeClr val="tx1">
                    <a:lumMod val="85000"/>
                    <a:lumOff val="15000"/>
                  </a:schemeClr>
                </a:solidFill>
                <a:latin typeface="微软雅黑" panose="020B0503020204020204" charset="-122"/>
                <a:ea typeface="微软雅黑" panose="020B0503020204020204" charset="-122"/>
              </a:rPr>
              <a:t>示范带动</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周边：扩大</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应用场景，实现</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停车在机场、火车（高铁）站、客运站等交通枢纽以及大型商场超市、医院、高校、居民小区、</a:t>
            </a:r>
            <a:r>
              <a:rPr lang="zh-CN" altLang="en-US" sz="1200" b="1" dirty="0">
                <a:solidFill>
                  <a:srgbClr val="FF0000"/>
                </a:solidFill>
                <a:latin typeface="微软雅黑" panose="020B0503020204020204" charset="-122"/>
                <a:ea typeface="微软雅黑" panose="020B0503020204020204" charset="-122"/>
              </a:rPr>
              <a:t>路侧等停车场景</a:t>
            </a:r>
            <a:r>
              <a:rPr lang="zh-CN" altLang="en-US" sz="1200" dirty="0">
                <a:solidFill>
                  <a:schemeClr val="tx1">
                    <a:lumMod val="85000"/>
                    <a:lumOff val="15000"/>
                  </a:schemeClr>
                </a:solidFill>
                <a:latin typeface="微软雅黑" panose="020B0503020204020204" charset="-122"/>
                <a:ea typeface="微软雅黑" panose="020B0503020204020204" charset="-122"/>
              </a:rPr>
              <a:t>的覆盖</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a:t>
            </a:r>
            <a:endParaRPr lang="en-US" altLang="zh-CN" sz="1200" dirty="0" smtClean="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50000"/>
              </a:lnSpc>
              <a:spcBef>
                <a:spcPts val="750"/>
              </a:spcBef>
              <a:buClr>
                <a:schemeClr val="accent2"/>
              </a:buClr>
              <a:buFont typeface="Arial" panose="020B0604020202020204" pitchFamily="34" charset="0"/>
              <a:buChar char="•"/>
            </a:pP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车生活服务：</a:t>
            </a:r>
            <a:r>
              <a:rPr lang="zh-CN" altLang="en-US" sz="1200" b="1" dirty="0">
                <a:solidFill>
                  <a:srgbClr val="FF0000"/>
                </a:solidFill>
                <a:latin typeface="微软雅黑" panose="020B0503020204020204" charset="-122"/>
                <a:ea typeface="微软雅黑" panose="020B0503020204020204" charset="-122"/>
              </a:rPr>
              <a:t>拓展</a:t>
            </a:r>
            <a:r>
              <a:rPr lang="en-US" altLang="zh-CN" sz="1200" b="1" dirty="0">
                <a:solidFill>
                  <a:srgbClr val="FF0000"/>
                </a:solidFill>
                <a:latin typeface="微软雅黑" panose="020B0503020204020204" charset="-122"/>
                <a:ea typeface="微软雅黑" panose="020B0503020204020204" charset="-122"/>
              </a:rPr>
              <a:t>ETC+</a:t>
            </a:r>
            <a:r>
              <a:rPr lang="zh-CN" altLang="en-US" sz="1200" b="1" dirty="0">
                <a:solidFill>
                  <a:srgbClr val="FF0000"/>
                </a:solidFill>
                <a:latin typeface="微软雅黑" panose="020B0503020204020204" charset="-122"/>
                <a:ea typeface="微软雅黑" panose="020B0503020204020204" charset="-122"/>
              </a:rPr>
              <a:t>智慧停车</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rPr>
              <a:t>ETC+</a:t>
            </a:r>
            <a:r>
              <a:rPr lang="zh-CN" altLang="en-US" sz="1200" b="1" dirty="0">
                <a:solidFill>
                  <a:srgbClr val="FF0000"/>
                </a:solidFill>
                <a:latin typeface="微软雅黑" panose="020B0503020204020204" charset="-122"/>
                <a:ea typeface="微软雅黑" panose="020B0503020204020204" charset="-122"/>
              </a:rPr>
              <a:t>智慧加油</a:t>
            </a:r>
            <a:r>
              <a:rPr lang="zh-CN" altLang="en-US" sz="1200" dirty="0">
                <a:solidFill>
                  <a:schemeClr val="tx1">
                    <a:lumMod val="85000"/>
                    <a:lumOff val="15000"/>
                  </a:schemeClr>
                </a:solidFill>
                <a:latin typeface="微软雅黑" panose="020B0503020204020204" charset="-122"/>
                <a:ea typeface="微软雅黑" panose="020B0503020204020204" charset="-122"/>
              </a:rPr>
              <a:t>、</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智慧洗车、</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智慧充电、</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智慧景区</a:t>
            </a:r>
            <a:r>
              <a:rPr lang="en-US" altLang="zh-CN" sz="1200" dirty="0">
                <a:solidFill>
                  <a:schemeClr val="tx1">
                    <a:lumMod val="85000"/>
                    <a:lumOff val="15000"/>
                  </a:schemeClr>
                </a:solidFill>
                <a:latin typeface="微软雅黑" panose="020B0503020204020204" charset="-122"/>
                <a:ea typeface="微软雅黑" panose="020B0503020204020204" charset="-122"/>
              </a:rPr>
              <a:t>/</a:t>
            </a:r>
            <a:r>
              <a:rPr lang="zh-CN" altLang="en-US" sz="1200" dirty="0">
                <a:solidFill>
                  <a:schemeClr val="tx1">
                    <a:lumMod val="85000"/>
                    <a:lumOff val="15000"/>
                  </a:schemeClr>
                </a:solidFill>
                <a:latin typeface="微软雅黑" panose="020B0503020204020204" charset="-122"/>
                <a:ea typeface="微软雅黑" panose="020B0503020204020204" charset="-122"/>
              </a:rPr>
              <a:t>园区等相结合的</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多场景服务，助力智慧交通、智慧城市</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发展。</a:t>
            </a:r>
            <a:endParaRPr lang="en-US" altLang="zh-CN" sz="1200" dirty="0" smtClean="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50000"/>
              </a:lnSpc>
              <a:spcBef>
                <a:spcPts val="750"/>
              </a:spcBef>
              <a:buClr>
                <a:schemeClr val="accent2"/>
              </a:buClr>
              <a:buFont typeface="Arial" panose="020B0604020202020204" pitchFamily="34" charset="0"/>
              <a:buChar char="•"/>
            </a:pPr>
            <a:r>
              <a:rPr lang="zh-CN" altLang="en-US" sz="1200" dirty="0">
                <a:solidFill>
                  <a:schemeClr val="tx1">
                    <a:lumMod val="85000"/>
                    <a:lumOff val="15000"/>
                  </a:schemeClr>
                </a:solidFill>
                <a:latin typeface="微软雅黑" panose="020B0503020204020204" charset="-122"/>
                <a:ea typeface="微软雅黑" panose="020B0503020204020204" charset="-122"/>
              </a:rPr>
              <a:t>交旅融合绿色通行：加快推进</a:t>
            </a:r>
            <a:r>
              <a:rPr lang="zh-CN" altLang="en-US" sz="1200" b="1" dirty="0">
                <a:solidFill>
                  <a:srgbClr val="FF0000"/>
                </a:solidFill>
                <a:latin typeface="微软雅黑" panose="020B0503020204020204" charset="-122"/>
                <a:ea typeface="微软雅黑" panose="020B0503020204020204" charset="-122"/>
              </a:rPr>
              <a:t>旅游景区</a:t>
            </a:r>
            <a:r>
              <a:rPr lang="en-US" altLang="zh-CN" sz="1200" b="1" dirty="0">
                <a:solidFill>
                  <a:srgbClr val="FF0000"/>
                </a:solidFill>
                <a:latin typeface="微软雅黑" panose="020B0503020204020204" charset="-122"/>
                <a:ea typeface="微软雅黑" panose="020B0503020204020204" charset="-122"/>
              </a:rPr>
              <a:t>ETC</a:t>
            </a:r>
            <a:r>
              <a:rPr lang="zh-CN" altLang="en-US" sz="1200" b="1" dirty="0">
                <a:solidFill>
                  <a:srgbClr val="FF0000"/>
                </a:solidFill>
                <a:latin typeface="微软雅黑" panose="020B0503020204020204" charset="-122"/>
                <a:ea typeface="微软雅黑" panose="020B0503020204020204" charset="-122"/>
              </a:rPr>
              <a:t>停车场</a:t>
            </a:r>
            <a:r>
              <a:rPr lang="zh-CN" altLang="en-US" sz="1200" dirty="0">
                <a:solidFill>
                  <a:schemeClr val="tx1">
                    <a:lumMod val="85000"/>
                    <a:lumOff val="15000"/>
                  </a:schemeClr>
                </a:solidFill>
                <a:latin typeface="微软雅黑" panose="020B0503020204020204" charset="-122"/>
                <a:ea typeface="微软雅黑" panose="020B0503020204020204" charset="-122"/>
              </a:rPr>
              <a:t>的建设及改造，优化旅游景区及周边区域停车资源配置，打造景区停车场</a:t>
            </a:r>
            <a:r>
              <a:rPr lang="en-US" altLang="zh-CN" sz="1200" dirty="0">
                <a:solidFill>
                  <a:schemeClr val="tx1">
                    <a:lumMod val="85000"/>
                    <a:lumOff val="15000"/>
                  </a:schemeClr>
                </a:solidFill>
                <a:latin typeface="微软雅黑" panose="020B0503020204020204" charset="-122"/>
                <a:ea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rPr>
              <a:t>绿色通道，推进公路交通与旅游融合</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发展。</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sp>
        <p:nvSpPr>
          <p:cNvPr id="6" name="矩形 5"/>
          <p:cNvSpPr/>
          <p:nvPr/>
        </p:nvSpPr>
        <p:spPr>
          <a:xfrm>
            <a:off x="531710" y="4478550"/>
            <a:ext cx="4566563" cy="409214"/>
          </a:xfrm>
          <a:prstGeom prst="rect">
            <a:avLst/>
          </a:prstGeom>
        </p:spPr>
        <p:txBody>
          <a:bodyPr vert="horz" lIns="91440" tIns="45720" rIns="91440" bIns="45720" rtlCol="0">
            <a:noAutofit/>
          </a:bodyPr>
          <a:lstStyle/>
          <a:p>
            <a:pPr marL="171450" indent="-171450" algn="just">
              <a:lnSpc>
                <a:spcPct val="150000"/>
              </a:lnSpc>
              <a:spcBef>
                <a:spcPts val="750"/>
              </a:spcBef>
              <a:buClr>
                <a:schemeClr val="accent2"/>
              </a:buClr>
              <a:buFont typeface="Wingdings" panose="05000000000000000000" pitchFamily="2" charset="2"/>
              <a:buChar char="n"/>
            </a:pPr>
            <a:r>
              <a:rPr lang="zh-CN" altLang="en-US" sz="1200" dirty="0" smtClean="0">
                <a:solidFill>
                  <a:schemeClr val="tx1">
                    <a:lumMod val="85000"/>
                    <a:lumOff val="15000"/>
                  </a:schemeClr>
                </a:solidFill>
                <a:latin typeface="微软雅黑" panose="020B0503020204020204" charset="-122"/>
                <a:ea typeface="微软雅黑" panose="020B0503020204020204" charset="-122"/>
              </a:rPr>
              <a:t>选定北京等</a:t>
            </a:r>
            <a:r>
              <a:rPr lang="en-US" altLang="zh-CN" sz="1200" dirty="0" smtClean="0">
                <a:solidFill>
                  <a:schemeClr val="tx1">
                    <a:lumMod val="85000"/>
                    <a:lumOff val="15000"/>
                  </a:schemeClr>
                </a:solidFill>
                <a:latin typeface="微软雅黑" panose="020B0503020204020204" charset="-122"/>
                <a:ea typeface="微软雅黑" panose="020B0503020204020204" charset="-122"/>
              </a:rPr>
              <a:t>27</a:t>
            </a:r>
            <a:r>
              <a:rPr lang="zh-CN" altLang="en-US" sz="1200" dirty="0" smtClean="0">
                <a:solidFill>
                  <a:schemeClr val="tx1">
                    <a:lumMod val="85000"/>
                    <a:lumOff val="15000"/>
                  </a:schemeClr>
                </a:solidFill>
                <a:latin typeface="微软雅黑" panose="020B0503020204020204" charset="-122"/>
                <a:ea typeface="微软雅黑" panose="020B0503020204020204" charset="-122"/>
              </a:rPr>
              <a:t>个城市作为试点城市、江苏省作为省级示范区</a:t>
            </a:r>
            <a:endParaRPr lang="zh-CN" altLang="en-US" sz="12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ETC</a:t>
            </a:r>
            <a:r>
              <a:rPr kumimoji="1" lang="zh-CN" altLang="en-US" dirty="0" smtClean="0"/>
              <a:t>技术优势</a:t>
            </a:r>
            <a:endParaRPr kumimoji="1" lang="zh-CN" altLang="en-US" dirty="0"/>
          </a:p>
        </p:txBody>
      </p:sp>
      <p:sp>
        <p:nvSpPr>
          <p:cNvPr id="7" name="文本占位符 5"/>
          <p:cNvSpPr txBox="1"/>
          <p:nvPr/>
        </p:nvSpPr>
        <p:spPr>
          <a:xfrm>
            <a:off x="432184" y="791871"/>
            <a:ext cx="5088722" cy="339725"/>
          </a:xfrm>
          <a:prstGeom prst="rect">
            <a:avLst/>
          </a:prstGeom>
        </p:spPr>
        <p:txBody>
          <a:bodyPr vert="horz" lIns="91440" tIns="45720" rIns="91440" bIns="45720" rtlCol="0">
            <a:noAutofit/>
          </a:bodyPr>
          <a:lstStyle>
            <a:lvl1pPr marL="171450" indent="-171450">
              <a:lnSpc>
                <a:spcPct val="100000"/>
              </a:lnSpc>
              <a:spcBef>
                <a:spcPts val="750"/>
              </a:spcBef>
              <a:buClr>
                <a:schemeClr val="accent2"/>
              </a:buClr>
              <a:buFont typeface="Wingdings" panose="05000000000000000000" pitchFamily="2" charset="2"/>
              <a:buChar char="Ø"/>
              <a:defRPr sz="1400" b="1">
                <a:solidFill>
                  <a:schemeClr val="tx1">
                    <a:lumMod val="85000"/>
                    <a:lumOff val="15000"/>
                  </a:schemeClr>
                </a:solidFill>
                <a:latin typeface="微软雅黑" panose="020B0503020204020204" charset="-122"/>
                <a:ea typeface="微软雅黑" panose="020B0503020204020204" charset="-122"/>
              </a:defRPr>
            </a:lvl1pPr>
            <a:lvl2pPr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2pPr>
            <a:lvl3pPr marL="5143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3pPr>
            <a:lvl4pPr marL="68580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4pPr>
            <a:lvl5pPr marL="8572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5pPr>
            <a:lvl6pPr marL="984885" indent="-171450">
              <a:lnSpc>
                <a:spcPct val="100000"/>
              </a:lnSpc>
              <a:spcBef>
                <a:spcPts val="750"/>
              </a:spcBef>
              <a:buClr>
                <a:schemeClr val="accent2"/>
              </a:buClr>
              <a:buFont typeface="Arial" panose="020B0604020202020204" pitchFamily="34" charset="0"/>
              <a:buChar char="•"/>
              <a:defRPr sz="1200"/>
            </a:lvl6pPr>
            <a:lvl7pPr marL="1113155" indent="-171450">
              <a:lnSpc>
                <a:spcPct val="100000"/>
              </a:lnSpc>
              <a:spcBef>
                <a:spcPts val="750"/>
              </a:spcBef>
              <a:buClr>
                <a:schemeClr val="accent2"/>
              </a:buClr>
              <a:buFont typeface="Arial" panose="020B0604020202020204" pitchFamily="34" charset="0"/>
              <a:buChar char="•"/>
              <a:defRPr sz="1200"/>
            </a:lvl7pPr>
            <a:lvl8pPr marL="1243330" indent="-171450">
              <a:lnSpc>
                <a:spcPct val="100000"/>
              </a:lnSpc>
              <a:spcBef>
                <a:spcPts val="750"/>
              </a:spcBef>
              <a:buClr>
                <a:schemeClr val="accent2"/>
              </a:buClr>
              <a:buFont typeface="Arial" panose="020B0604020202020204" pitchFamily="34" charset="0"/>
              <a:buChar char="•"/>
              <a:defRPr sz="1200" baseline="0"/>
            </a:lvl8pPr>
            <a:lvl9pPr marL="1412240" indent="-171450">
              <a:lnSpc>
                <a:spcPct val="100000"/>
              </a:lnSpc>
              <a:spcBef>
                <a:spcPts val="750"/>
              </a:spcBef>
              <a:buClr>
                <a:schemeClr val="accent2"/>
              </a:buClr>
              <a:buFont typeface="Arial" panose="020B0604020202020204" pitchFamily="34" charset="0"/>
              <a:buChar char="•"/>
              <a:defRPr sz="1200" baseline="0"/>
            </a:lvl9pPr>
          </a:lstStyle>
          <a:p>
            <a:r>
              <a:rPr lang="en-US" altLang="zh-CN" dirty="0"/>
              <a:t>ETC</a:t>
            </a:r>
            <a:r>
              <a:rPr lang="zh-CN" altLang="en-US" dirty="0"/>
              <a:t>具有亿级用户基础和“识别</a:t>
            </a:r>
            <a:r>
              <a:rPr lang="en-US" altLang="zh-CN" dirty="0"/>
              <a:t>+</a:t>
            </a:r>
            <a:r>
              <a:rPr lang="zh-CN" altLang="en-US" dirty="0"/>
              <a:t>支付”的业务自闭环特性</a:t>
            </a:r>
            <a:endParaRPr lang="zh-CN" altLang="en-US" dirty="0"/>
          </a:p>
        </p:txBody>
      </p:sp>
      <p:sp>
        <p:nvSpPr>
          <p:cNvPr id="8" name="object 6"/>
          <p:cNvSpPr txBox="1"/>
          <p:nvPr/>
        </p:nvSpPr>
        <p:spPr>
          <a:xfrm>
            <a:off x="459348" y="4678261"/>
            <a:ext cx="7463057" cy="276999"/>
          </a:xfrm>
          <a:prstGeom prst="rect">
            <a:avLst/>
          </a:prstGeom>
        </p:spPr>
        <p:txBody>
          <a:bodyPr vert="horz" wrap="square" lIns="0" tIns="0" rIns="0" bIns="0" rtlCol="0">
            <a:spAutoFit/>
          </a:bodyPr>
          <a:lstStyle/>
          <a:p>
            <a:pPr marL="0" marR="0">
              <a:lnSpc>
                <a:spcPct val="150000"/>
              </a:lnSpc>
              <a:spcBef>
                <a:spcPts val="0"/>
              </a:spcBef>
              <a:spcAft>
                <a:spcPts val="0"/>
              </a:spcAft>
            </a:pPr>
            <a:r>
              <a:rPr lang="zh-CN" altLang="en-US" sz="12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从技术发展成熟度、识别效率、普及率，以及未来其它应用的可扩展性来判断，</a:t>
            </a:r>
            <a:r>
              <a:rPr lang="en-US" altLang="zh-CN" sz="12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ETC</a:t>
            </a:r>
            <a:r>
              <a:rPr lang="zh-CN" altLang="en-US" sz="12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具有长足发展的竞争优势</a:t>
            </a:r>
            <a:endParaRPr sz="12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cxnSp>
        <p:nvCxnSpPr>
          <p:cNvPr id="9" name="直接连接符 8"/>
          <p:cNvCxnSpPr/>
          <p:nvPr/>
        </p:nvCxnSpPr>
        <p:spPr>
          <a:xfrm>
            <a:off x="393969" y="4601638"/>
            <a:ext cx="8265432" cy="0"/>
          </a:xfrm>
          <a:prstGeom prst="line">
            <a:avLst/>
          </a:prstGeom>
          <a:ln w="952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object 6"/>
          <p:cNvSpPr txBox="1"/>
          <p:nvPr/>
        </p:nvSpPr>
        <p:spPr>
          <a:xfrm>
            <a:off x="616257" y="2961892"/>
            <a:ext cx="1671475" cy="1107996"/>
          </a:xfrm>
          <a:prstGeom prst="rect">
            <a:avLst/>
          </a:prstGeom>
        </p:spPr>
        <p:txBody>
          <a:bodyPr vert="horz" wrap="square" lIns="0" tIns="0" rIns="0" bIns="0" rtlCol="0">
            <a:spAutoFit/>
          </a:bodyPr>
          <a:lstStyle/>
          <a:p>
            <a:pPr>
              <a:lnSpc>
                <a:spcPct val="150000"/>
              </a:lnSpc>
              <a:spcBef>
                <a:spcPts val="0"/>
              </a:spcBef>
              <a:spcAft>
                <a:spcPts val="0"/>
              </a:spcAft>
            </a:pPr>
            <a:r>
              <a:rPr lang="zh-CN" altLang="en-US" sz="1200" b="1" dirty="0">
                <a:solidFill>
                  <a:schemeClr val="tx1">
                    <a:lumMod val="85000"/>
                    <a:lumOff val="15000"/>
                  </a:schemeClr>
                </a:solidFill>
                <a:latin typeface="微软雅黑" panose="020B0503020204020204" charset="-122"/>
                <a:ea typeface="微软雅黑" panose="020B0503020204020204" charset="-122"/>
              </a:rPr>
              <a:t>         普及率高</a:t>
            </a:r>
            <a:endParaRPr lang="zh-CN" altLang="en-US" sz="1200" b="1" dirty="0">
              <a:solidFill>
                <a:schemeClr val="tx1">
                  <a:lumMod val="85000"/>
                  <a:lumOff val="15000"/>
                </a:schemeClr>
              </a:solidFill>
              <a:latin typeface="微软雅黑" panose="020B0503020204020204" charset="-122"/>
              <a:ea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政策推动，全民认知</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全国</a:t>
            </a:r>
            <a:r>
              <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ETC</a:t>
            </a: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用户接近</a:t>
            </a:r>
            <a:r>
              <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亿</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汽车安装率达到</a:t>
            </a:r>
            <a:r>
              <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80%</a:t>
            </a:r>
            <a:endParaRPr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1" name="object 6"/>
          <p:cNvSpPr txBox="1"/>
          <p:nvPr/>
        </p:nvSpPr>
        <p:spPr>
          <a:xfrm>
            <a:off x="2662095" y="2979628"/>
            <a:ext cx="1728499" cy="830997"/>
          </a:xfrm>
          <a:prstGeom prst="rect">
            <a:avLst/>
          </a:prstGeom>
        </p:spPr>
        <p:txBody>
          <a:bodyPr vert="horz" wrap="square" lIns="0" tIns="0" rIns="0" bIns="0" rtlCol="0">
            <a:spAutoFit/>
          </a:bodyPr>
          <a:lstStyle/>
          <a:p>
            <a:pPr algn="ctr">
              <a:lnSpc>
                <a:spcPct val="150000"/>
              </a:lnSpc>
              <a:spcBef>
                <a:spcPts val="0"/>
              </a:spcBef>
              <a:spcAft>
                <a:spcPts val="0"/>
              </a:spcAft>
            </a:pPr>
            <a:r>
              <a:rPr lang="zh-CN" altLang="en-US" sz="1200" b="1" dirty="0">
                <a:solidFill>
                  <a:schemeClr val="tx1">
                    <a:lumMod val="85000"/>
                    <a:lumOff val="15000"/>
                  </a:schemeClr>
                </a:solidFill>
                <a:latin typeface="微软雅黑" panose="020B0503020204020204" charset="-122"/>
                <a:ea typeface="微软雅黑" panose="020B0503020204020204" charset="-122"/>
              </a:rPr>
              <a:t>支付自闭环</a:t>
            </a:r>
            <a:endParaRPr lang="zh-CN" altLang="en-US" sz="1200" b="1" dirty="0">
              <a:solidFill>
                <a:schemeClr val="tx1">
                  <a:lumMod val="85000"/>
                  <a:lumOff val="15000"/>
                </a:schemeClr>
              </a:solidFill>
              <a:latin typeface="微软雅黑" panose="020B0503020204020204" charset="-122"/>
              <a:ea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电子扣</a:t>
            </a:r>
            <a:r>
              <a:rPr lang="zh-CN" altLang="en-US" sz="1200" dirty="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费，</a:t>
            </a: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交易自闭环</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通行费、停车费一账通</a:t>
            </a:r>
            <a:endParaRPr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2" name="object 6"/>
          <p:cNvSpPr txBox="1"/>
          <p:nvPr/>
        </p:nvSpPr>
        <p:spPr>
          <a:xfrm>
            <a:off x="4788885" y="2979628"/>
            <a:ext cx="1968889" cy="1384995"/>
          </a:xfrm>
          <a:prstGeom prst="rect">
            <a:avLst/>
          </a:prstGeom>
        </p:spPr>
        <p:txBody>
          <a:bodyPr vert="horz" wrap="square" lIns="0" tIns="0" rIns="0" bIns="0" rtlCol="0">
            <a:spAutoFit/>
          </a:bodyPr>
          <a:lstStyle/>
          <a:p>
            <a:pPr algn="ctr">
              <a:lnSpc>
                <a:spcPct val="150000"/>
              </a:lnSpc>
              <a:spcBef>
                <a:spcPts val="0"/>
              </a:spcBef>
              <a:spcAft>
                <a:spcPts val="0"/>
              </a:spcAft>
            </a:pPr>
            <a:r>
              <a:rPr lang="zh-CN" altLang="en-US" sz="1200" b="1" dirty="0">
                <a:solidFill>
                  <a:schemeClr val="tx1">
                    <a:lumMod val="85000"/>
                    <a:lumOff val="15000"/>
                  </a:schemeClr>
                </a:solidFill>
                <a:latin typeface="微软雅黑" panose="020B0503020204020204" charset="-122"/>
                <a:ea typeface="微软雅黑" panose="020B0503020204020204" charset="-122"/>
              </a:rPr>
              <a:t>识别成功率高</a:t>
            </a:r>
            <a:endParaRPr lang="zh-CN" altLang="en-US" sz="1200" b="1" dirty="0">
              <a:solidFill>
                <a:schemeClr val="tx1">
                  <a:lumMod val="85000"/>
                  <a:lumOff val="15000"/>
                </a:schemeClr>
              </a:solidFill>
              <a:latin typeface="微软雅黑" panose="020B0503020204020204" charset="-122"/>
              <a:ea typeface="微软雅黑" panose="020B0503020204020204" charset="-122"/>
            </a:endParaRPr>
          </a:p>
          <a:p>
            <a:pPr marL="0" marR="0">
              <a:lnSpc>
                <a:spcPct val="150000"/>
              </a:lnSpc>
              <a:spcBef>
                <a:spcPts val="0"/>
              </a:spcBef>
              <a:spcAft>
                <a:spcPts val="0"/>
              </a:spcAft>
            </a:pPr>
            <a:r>
              <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99.9%</a:t>
            </a: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高准确率，全天候工作不受环境影响</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车辆唯一性保证，有效识别套牌</a:t>
            </a:r>
            <a:r>
              <a:rPr lang="zh-CN" altLang="en-US" sz="1200" dirty="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车</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object 6"/>
          <p:cNvSpPr txBox="1"/>
          <p:nvPr/>
        </p:nvSpPr>
        <p:spPr>
          <a:xfrm>
            <a:off x="7044635" y="2974479"/>
            <a:ext cx="1693923" cy="830997"/>
          </a:xfrm>
          <a:prstGeom prst="rect">
            <a:avLst/>
          </a:prstGeom>
        </p:spPr>
        <p:txBody>
          <a:bodyPr vert="horz" wrap="square" lIns="0" tIns="0" rIns="0" bIns="0" rtlCol="0">
            <a:spAutoFit/>
          </a:bodyPr>
          <a:lstStyle/>
          <a:p>
            <a:pPr algn="ctr">
              <a:lnSpc>
                <a:spcPct val="150000"/>
              </a:lnSpc>
              <a:spcBef>
                <a:spcPts val="0"/>
              </a:spcBef>
              <a:spcAft>
                <a:spcPts val="0"/>
              </a:spcAft>
            </a:pPr>
            <a:r>
              <a:rPr lang="zh-CN" altLang="en-US" sz="1200" b="1" dirty="0">
                <a:solidFill>
                  <a:schemeClr val="tx1">
                    <a:lumMod val="85000"/>
                    <a:lumOff val="15000"/>
                  </a:schemeClr>
                </a:solidFill>
                <a:latin typeface="微软雅黑" panose="020B0503020204020204" charset="-122"/>
                <a:ea typeface="微软雅黑" panose="020B0503020204020204" charset="-122"/>
              </a:rPr>
              <a:t>运营维护成本低</a:t>
            </a:r>
            <a:endParaRPr lang="zh-CN" altLang="en-US" sz="1200" b="1" dirty="0">
              <a:solidFill>
                <a:schemeClr val="tx1">
                  <a:lumMod val="85000"/>
                  <a:lumOff val="15000"/>
                </a:schemeClr>
              </a:solidFill>
              <a:latin typeface="微软雅黑" panose="020B0503020204020204" charset="-122"/>
              <a:ea typeface="微软雅黑" panose="020B0503020204020204" charset="-122"/>
            </a:endParaRPr>
          </a:p>
          <a:p>
            <a:pPr marL="0" marR="0">
              <a:lnSpc>
                <a:spcPct val="150000"/>
              </a:lnSpc>
              <a:spcBef>
                <a:spcPts val="0"/>
              </a:spcBef>
              <a:spcAft>
                <a:spcPts val="0"/>
              </a:spcAft>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自动识别、自动扣费有效减少人工</a:t>
            </a:r>
            <a:r>
              <a:rPr lang="zh-CN" altLang="en-US" sz="1200" dirty="0" smtClean="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成本</a:t>
            </a:r>
            <a:endParaRPr lang="en-US" altLang="zh-CN"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flipH="1">
            <a:off x="4788885" y="1637588"/>
            <a:ext cx="991221" cy="1053373"/>
            <a:chOff x="5354715" y="2215130"/>
            <a:chExt cx="991221" cy="1232560"/>
          </a:xfrm>
        </p:grpSpPr>
        <p:sp>
          <p:nvSpPr>
            <p:cNvPr id="15" name="矩形: 圆角 213"/>
            <p:cNvSpPr/>
            <p:nvPr/>
          </p:nvSpPr>
          <p:spPr>
            <a:xfrm>
              <a:off x="5483081" y="2290222"/>
              <a:ext cx="739895" cy="1120089"/>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16" name="矩形 15"/>
            <p:cNvSpPr/>
            <p:nvPr/>
          </p:nvSpPr>
          <p:spPr>
            <a:xfrm>
              <a:off x="5354715" y="2215130"/>
              <a:ext cx="259701" cy="1232560"/>
            </a:xfrm>
            <a:prstGeom prst="rect">
              <a:avLst/>
            </a:prstGeom>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矩形 16"/>
            <p:cNvSpPr/>
            <p:nvPr/>
          </p:nvSpPr>
          <p:spPr>
            <a:xfrm>
              <a:off x="5385816" y="2215131"/>
              <a:ext cx="960120" cy="169886"/>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3502885" y="1637588"/>
            <a:ext cx="991221" cy="1053373"/>
            <a:chOff x="5354715" y="2215130"/>
            <a:chExt cx="991221" cy="1232560"/>
          </a:xfrm>
        </p:grpSpPr>
        <p:sp>
          <p:nvSpPr>
            <p:cNvPr id="19" name="矩形: 圆角 196"/>
            <p:cNvSpPr/>
            <p:nvPr/>
          </p:nvSpPr>
          <p:spPr>
            <a:xfrm>
              <a:off x="5483081" y="2290222"/>
              <a:ext cx="739895" cy="1120089"/>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20" name="矩形 19"/>
            <p:cNvSpPr/>
            <p:nvPr/>
          </p:nvSpPr>
          <p:spPr>
            <a:xfrm>
              <a:off x="5354715" y="2215130"/>
              <a:ext cx="259701" cy="1232560"/>
            </a:xfrm>
            <a:prstGeom prst="rect">
              <a:avLst/>
            </a:prstGeom>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矩形 20"/>
            <p:cNvSpPr/>
            <p:nvPr/>
          </p:nvSpPr>
          <p:spPr>
            <a:xfrm>
              <a:off x="5385816" y="2215131"/>
              <a:ext cx="960120" cy="169886"/>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3" name="矩形: 圆角 225"/>
          <p:cNvSpPr/>
          <p:nvPr/>
        </p:nvSpPr>
        <p:spPr>
          <a:xfrm>
            <a:off x="1940797" y="1455269"/>
            <a:ext cx="718260" cy="1195787"/>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4" name="直接连接符 23"/>
          <p:cNvCxnSpPr/>
          <p:nvPr/>
        </p:nvCxnSpPr>
        <p:spPr>
          <a:xfrm flipV="1">
            <a:off x="2778422" y="1465960"/>
            <a:ext cx="663529" cy="15077"/>
          </a:xfrm>
          <a:prstGeom prst="line">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25" name="组合 24"/>
          <p:cNvGrpSpPr/>
          <p:nvPr/>
        </p:nvGrpSpPr>
        <p:grpSpPr>
          <a:xfrm flipH="1">
            <a:off x="5484865" y="1375104"/>
            <a:ext cx="1964161" cy="1315859"/>
            <a:chOff x="2032156" y="1738685"/>
            <a:chExt cx="3161350" cy="1473696"/>
          </a:xfrm>
        </p:grpSpPr>
        <p:grpSp>
          <p:nvGrpSpPr>
            <p:cNvPr id="26" name="组合 25"/>
            <p:cNvGrpSpPr/>
            <p:nvPr/>
          </p:nvGrpSpPr>
          <p:grpSpPr>
            <a:xfrm>
              <a:off x="2032156" y="1738685"/>
              <a:ext cx="960120" cy="1473696"/>
              <a:chOff x="5329160" y="2215129"/>
              <a:chExt cx="960120" cy="1232559"/>
            </a:xfrm>
          </p:grpSpPr>
          <p:sp>
            <p:nvSpPr>
              <p:cNvPr id="29" name="矩形: 圆角 240"/>
              <p:cNvSpPr/>
              <p:nvPr/>
            </p:nvSpPr>
            <p:spPr>
              <a:xfrm>
                <a:off x="5483081" y="2290222"/>
                <a:ext cx="739895" cy="1120089"/>
              </a:xfrm>
              <a:prstGeom prst="roundRect">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30" name="矩形 29"/>
              <p:cNvSpPr/>
              <p:nvPr/>
            </p:nvSpPr>
            <p:spPr>
              <a:xfrm>
                <a:off x="5354715" y="2215129"/>
                <a:ext cx="259701" cy="1232559"/>
              </a:xfrm>
              <a:prstGeom prst="rect">
                <a:avLst/>
              </a:prstGeom>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矩形 30"/>
              <p:cNvSpPr/>
              <p:nvPr/>
            </p:nvSpPr>
            <p:spPr>
              <a:xfrm>
                <a:off x="5329160" y="2215131"/>
                <a:ext cx="960120" cy="169886"/>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7" name="弧形 26"/>
            <p:cNvSpPr/>
            <p:nvPr/>
          </p:nvSpPr>
          <p:spPr>
            <a:xfrm rot="15523738">
              <a:off x="2917946" y="1882922"/>
              <a:ext cx="209399" cy="189013"/>
            </a:xfrm>
            <a:prstGeom prst="arc">
              <a:avLst>
                <a:gd name="adj1" fmla="val 17855373"/>
                <a:gd name="adj2" fmla="val 709528"/>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65000"/>
                    <a:lumOff val="35000"/>
                  </a:schemeClr>
                </a:solidFill>
              </a:endParaRPr>
            </a:p>
          </p:txBody>
        </p:sp>
        <p:cxnSp>
          <p:nvCxnSpPr>
            <p:cNvPr id="28" name="直接连接符 27"/>
            <p:cNvCxnSpPr/>
            <p:nvPr/>
          </p:nvCxnSpPr>
          <p:spPr>
            <a:xfrm>
              <a:off x="3048932" y="1857327"/>
              <a:ext cx="2144574" cy="0"/>
            </a:xfrm>
            <a:prstGeom prst="line">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2" name="矩形 31"/>
          <p:cNvSpPr/>
          <p:nvPr/>
        </p:nvSpPr>
        <p:spPr>
          <a:xfrm>
            <a:off x="1673176" y="1481037"/>
            <a:ext cx="373028" cy="13222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3" name="组合 32"/>
          <p:cNvGrpSpPr/>
          <p:nvPr/>
        </p:nvGrpSpPr>
        <p:grpSpPr>
          <a:xfrm>
            <a:off x="1300798" y="2242513"/>
            <a:ext cx="537920" cy="542382"/>
            <a:chOff x="7073900" y="4259263"/>
            <a:chExt cx="233363" cy="265113"/>
          </a:xfrm>
          <a:noFill/>
        </p:grpSpPr>
        <p:sp>
          <p:nvSpPr>
            <p:cNvPr id="34" name="Oval 38"/>
            <p:cNvSpPr>
              <a:spLocks noChangeArrowheads="1"/>
            </p:cNvSpPr>
            <p:nvPr/>
          </p:nvSpPr>
          <p:spPr bwMode="auto">
            <a:xfrm>
              <a:off x="7094538" y="4395788"/>
              <a:ext cx="52388" cy="52388"/>
            </a:xfrm>
            <a:prstGeom prst="ellipse">
              <a:avLst/>
            </a:pr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5" name="Freeform 39"/>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6" name="Oval 42"/>
            <p:cNvSpPr>
              <a:spLocks noChangeArrowheads="1"/>
            </p:cNvSpPr>
            <p:nvPr/>
          </p:nvSpPr>
          <p:spPr bwMode="auto">
            <a:xfrm>
              <a:off x="7234238" y="4395788"/>
              <a:ext cx="49213" cy="52388"/>
            </a:xfrm>
            <a:prstGeom prst="ellipse">
              <a:avLst/>
            </a:pr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7" name="Freeform 43"/>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8" name="Oval 46"/>
            <p:cNvSpPr>
              <a:spLocks noChangeArrowheads="1"/>
            </p:cNvSpPr>
            <p:nvPr/>
          </p:nvSpPr>
          <p:spPr bwMode="auto">
            <a:xfrm>
              <a:off x="7162800" y="4259263"/>
              <a:ext cx="52388" cy="52388"/>
            </a:xfrm>
            <a:prstGeom prst="ellipse">
              <a:avLst/>
            </a:pr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9" name="Freeform 47"/>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w="19050">
              <a:solidFill>
                <a:srgbClr val="D4A470"/>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40" name="矩形 39"/>
          <p:cNvSpPr/>
          <p:nvPr/>
        </p:nvSpPr>
        <p:spPr>
          <a:xfrm>
            <a:off x="3388238" y="1481037"/>
            <a:ext cx="404129" cy="13222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1" name="矩形 40"/>
          <p:cNvSpPr/>
          <p:nvPr/>
        </p:nvSpPr>
        <p:spPr>
          <a:xfrm>
            <a:off x="5471284" y="1498286"/>
            <a:ext cx="373028" cy="13222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2" name="组合 41"/>
          <p:cNvGrpSpPr/>
          <p:nvPr/>
        </p:nvGrpSpPr>
        <p:grpSpPr>
          <a:xfrm>
            <a:off x="3193851" y="2318216"/>
            <a:ext cx="609538" cy="609538"/>
            <a:chOff x="3111811" y="2326341"/>
            <a:chExt cx="849745" cy="849745"/>
          </a:xfrm>
        </p:grpSpPr>
        <p:grpSp>
          <p:nvGrpSpPr>
            <p:cNvPr id="43" name="组合 42"/>
            <p:cNvGrpSpPr/>
            <p:nvPr/>
          </p:nvGrpSpPr>
          <p:grpSpPr>
            <a:xfrm>
              <a:off x="3279646" y="2496775"/>
              <a:ext cx="514074" cy="508876"/>
              <a:chOff x="5093476" y="2361229"/>
              <a:chExt cx="514074" cy="508876"/>
            </a:xfrm>
          </p:grpSpPr>
          <p:sp>
            <p:nvSpPr>
              <p:cNvPr id="52" name="任意多边形: 形状 154"/>
              <p:cNvSpPr/>
              <p:nvPr/>
            </p:nvSpPr>
            <p:spPr>
              <a:xfrm>
                <a:off x="5093476" y="2361229"/>
                <a:ext cx="514074" cy="508876"/>
              </a:xfrm>
              <a:custGeom>
                <a:avLst/>
                <a:gdLst>
                  <a:gd name="connsiteX0" fmla="*/ 257037 w 514074"/>
                  <a:gd name="connsiteY0" fmla="*/ 0 h 508876"/>
                  <a:gd name="connsiteX1" fmla="*/ 514074 w 514074"/>
                  <a:gd name="connsiteY1" fmla="*/ 257037 h 508876"/>
                  <a:gd name="connsiteX2" fmla="*/ 308839 w 514074"/>
                  <a:gd name="connsiteY2" fmla="*/ 508852 h 508876"/>
                  <a:gd name="connsiteX3" fmla="*/ 308599 w 514074"/>
                  <a:gd name="connsiteY3" fmla="*/ 508876 h 508876"/>
                  <a:gd name="connsiteX4" fmla="*/ 308599 w 514074"/>
                  <a:gd name="connsiteY4" fmla="*/ 299963 h 508876"/>
                  <a:gd name="connsiteX5" fmla="*/ 291411 w 514074"/>
                  <a:gd name="connsiteY5" fmla="*/ 282775 h 508876"/>
                  <a:gd name="connsiteX6" fmla="*/ 222664 w 514074"/>
                  <a:gd name="connsiteY6" fmla="*/ 282775 h 508876"/>
                  <a:gd name="connsiteX7" fmla="*/ 205476 w 514074"/>
                  <a:gd name="connsiteY7" fmla="*/ 299963 h 508876"/>
                  <a:gd name="connsiteX8" fmla="*/ 205476 w 514074"/>
                  <a:gd name="connsiteY8" fmla="*/ 508876 h 508876"/>
                  <a:gd name="connsiteX9" fmla="*/ 205235 w 514074"/>
                  <a:gd name="connsiteY9" fmla="*/ 508852 h 508876"/>
                  <a:gd name="connsiteX10" fmla="*/ 0 w 514074"/>
                  <a:gd name="connsiteY10" fmla="*/ 257037 h 508876"/>
                  <a:gd name="connsiteX11" fmla="*/ 257037 w 514074"/>
                  <a:gd name="connsiteY11" fmla="*/ 0 h 50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4074" h="508876">
                    <a:moveTo>
                      <a:pt x="257037" y="0"/>
                    </a:moveTo>
                    <a:cubicBezTo>
                      <a:pt x="398995" y="0"/>
                      <a:pt x="514074" y="115079"/>
                      <a:pt x="514074" y="257037"/>
                    </a:cubicBezTo>
                    <a:cubicBezTo>
                      <a:pt x="514074" y="381250"/>
                      <a:pt x="425967" y="484884"/>
                      <a:pt x="308839" y="508852"/>
                    </a:cubicBezTo>
                    <a:lnTo>
                      <a:pt x="308599" y="508876"/>
                    </a:lnTo>
                    <a:lnTo>
                      <a:pt x="308599" y="299963"/>
                    </a:lnTo>
                    <a:cubicBezTo>
                      <a:pt x="308599" y="290470"/>
                      <a:pt x="300904" y="282775"/>
                      <a:pt x="291411" y="282775"/>
                    </a:cubicBezTo>
                    <a:lnTo>
                      <a:pt x="222664" y="282775"/>
                    </a:lnTo>
                    <a:cubicBezTo>
                      <a:pt x="213171" y="282775"/>
                      <a:pt x="205476" y="290470"/>
                      <a:pt x="205476" y="299963"/>
                    </a:cubicBezTo>
                    <a:lnTo>
                      <a:pt x="205476" y="508876"/>
                    </a:lnTo>
                    <a:lnTo>
                      <a:pt x="205235" y="508852"/>
                    </a:lnTo>
                    <a:cubicBezTo>
                      <a:pt x="88107" y="484884"/>
                      <a:pt x="0" y="381250"/>
                      <a:pt x="0" y="257037"/>
                    </a:cubicBezTo>
                    <a:cubicBezTo>
                      <a:pt x="0" y="115079"/>
                      <a:pt x="115079" y="0"/>
                      <a:pt x="257037" y="0"/>
                    </a:cubicBezTo>
                    <a:close/>
                  </a:path>
                </a:pathLst>
              </a:cu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53" name="椭圆 52"/>
              <p:cNvSpPr/>
              <p:nvPr/>
            </p:nvSpPr>
            <p:spPr>
              <a:xfrm>
                <a:off x="5111101" y="2388163"/>
                <a:ext cx="478821" cy="478821"/>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4" name="椭圆 43"/>
            <p:cNvSpPr/>
            <p:nvPr/>
          </p:nvSpPr>
          <p:spPr>
            <a:xfrm>
              <a:off x="3111811" y="2326341"/>
              <a:ext cx="849745" cy="849745"/>
            </a:xfrm>
            <a:prstGeom prst="ellipse">
              <a:avLst/>
            </a:pr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5" name="组合 44"/>
            <p:cNvGrpSpPr/>
            <p:nvPr/>
          </p:nvGrpSpPr>
          <p:grpSpPr>
            <a:xfrm>
              <a:off x="3381574" y="2676908"/>
              <a:ext cx="310218" cy="338144"/>
              <a:chOff x="3385678" y="2719404"/>
              <a:chExt cx="310218" cy="304075"/>
            </a:xfrm>
          </p:grpSpPr>
          <p:grpSp>
            <p:nvGrpSpPr>
              <p:cNvPr id="46" name="组合 45"/>
              <p:cNvGrpSpPr/>
              <p:nvPr/>
            </p:nvGrpSpPr>
            <p:grpSpPr>
              <a:xfrm>
                <a:off x="3385678" y="2719404"/>
                <a:ext cx="114761" cy="304075"/>
                <a:chOff x="3385678" y="2719404"/>
                <a:chExt cx="114761" cy="304075"/>
              </a:xfrm>
            </p:grpSpPr>
            <p:cxnSp>
              <p:nvCxnSpPr>
                <p:cNvPr id="50" name="直接连接符 49"/>
                <p:cNvCxnSpPr/>
                <p:nvPr/>
              </p:nvCxnSpPr>
              <p:spPr>
                <a:xfrm flipV="1">
                  <a:off x="3498583" y="2719404"/>
                  <a:ext cx="0" cy="304075"/>
                </a:xfrm>
                <a:prstGeom prst="line">
                  <a:avLst/>
                </a:pr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flipH="1">
                  <a:off x="3385678" y="2721785"/>
                  <a:ext cx="114761" cy="118630"/>
                </a:xfrm>
                <a:prstGeom prst="line">
                  <a:avLst/>
                </a:pr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7" name="组合 46"/>
              <p:cNvGrpSpPr/>
              <p:nvPr/>
            </p:nvGrpSpPr>
            <p:grpSpPr>
              <a:xfrm flipH="1">
                <a:off x="3581135" y="2719404"/>
                <a:ext cx="114761" cy="304075"/>
                <a:chOff x="3385678" y="2719404"/>
                <a:chExt cx="114761" cy="304075"/>
              </a:xfrm>
            </p:grpSpPr>
            <p:cxnSp>
              <p:nvCxnSpPr>
                <p:cNvPr id="48" name="直接连接符 47"/>
                <p:cNvCxnSpPr/>
                <p:nvPr/>
              </p:nvCxnSpPr>
              <p:spPr>
                <a:xfrm flipV="1">
                  <a:off x="3498583" y="2719404"/>
                  <a:ext cx="0" cy="304075"/>
                </a:xfrm>
                <a:prstGeom prst="line">
                  <a:avLst/>
                </a:pr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flipH="1">
                  <a:off x="3385678" y="2721785"/>
                  <a:ext cx="114761" cy="118630"/>
                </a:xfrm>
                <a:prstGeom prst="line">
                  <a:avLst/>
                </a:prstGeom>
                <a:noFill/>
                <a:ln w="19050">
                  <a:solidFill>
                    <a:srgbClr val="44C2A4"/>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54" name="组合 53"/>
          <p:cNvGrpSpPr/>
          <p:nvPr/>
        </p:nvGrpSpPr>
        <p:grpSpPr>
          <a:xfrm>
            <a:off x="5490275" y="2318216"/>
            <a:ext cx="609538" cy="609538"/>
            <a:chOff x="10507316" y="2127452"/>
            <a:chExt cx="609538" cy="609538"/>
          </a:xfrm>
        </p:grpSpPr>
        <p:sp>
          <p:nvSpPr>
            <p:cNvPr id="55" name="椭圆 54"/>
            <p:cNvSpPr/>
            <p:nvPr/>
          </p:nvSpPr>
          <p:spPr>
            <a:xfrm>
              <a:off x="10507316" y="2127452"/>
              <a:ext cx="609538" cy="609538"/>
            </a:xfrm>
            <a:prstGeom prst="ellipse">
              <a:avLst/>
            </a:prstGeom>
            <a:noFill/>
            <a:ln w="19050">
              <a:solidFill>
                <a:srgbClr val="FEC5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56" name="组合 55"/>
            <p:cNvGrpSpPr/>
            <p:nvPr/>
          </p:nvGrpSpPr>
          <p:grpSpPr>
            <a:xfrm>
              <a:off x="10565987" y="2249420"/>
              <a:ext cx="492197" cy="312809"/>
              <a:chOff x="10220402" y="2735326"/>
              <a:chExt cx="609539" cy="288410"/>
            </a:xfrm>
          </p:grpSpPr>
          <p:sp>
            <p:nvSpPr>
              <p:cNvPr id="57" name="object 6"/>
              <p:cNvSpPr txBox="1"/>
              <p:nvPr/>
            </p:nvSpPr>
            <p:spPr>
              <a:xfrm>
                <a:off x="10220402" y="2735326"/>
                <a:ext cx="609539" cy="269581"/>
              </a:xfrm>
              <a:prstGeom prst="rect">
                <a:avLst/>
              </a:prstGeom>
              <a:ln>
                <a:noFill/>
              </a:ln>
            </p:spPr>
            <p:txBody>
              <a:bodyPr vert="horz" wrap="square" lIns="0" tIns="0" rIns="0" bIns="0" rtlCol="0">
                <a:spAutoFit/>
              </a:bodyPr>
              <a:lstStyle/>
              <a:p>
                <a:pPr algn="ctr">
                  <a:lnSpc>
                    <a:spcPct val="150000"/>
                  </a:lnSpc>
                  <a:spcBef>
                    <a:spcPts val="0"/>
                  </a:spcBef>
                  <a:spcAft>
                    <a:spcPts val="0"/>
                  </a:spcAft>
                </a:pPr>
                <a:r>
                  <a:rPr lang="en-US" altLang="zh-CN" sz="1400" b="1" i="1" dirty="0">
                    <a:solidFill>
                      <a:srgbClr val="FEC554"/>
                    </a:solidFill>
                    <a:latin typeface="华文新魏" panose="02010800040101010101" pitchFamily="2" charset="-122"/>
                    <a:ea typeface="华文新魏" panose="02010800040101010101" pitchFamily="2" charset="-122"/>
                  </a:rPr>
                  <a:t>99.9</a:t>
                </a:r>
                <a:r>
                  <a:rPr lang="en-US" altLang="zh-CN" sz="800" i="1" dirty="0">
                    <a:solidFill>
                      <a:srgbClr val="FEC554"/>
                    </a:solidFill>
                    <a:latin typeface="华文新魏" panose="02010800040101010101" pitchFamily="2" charset="-122"/>
                    <a:ea typeface="华文新魏" panose="02010800040101010101" pitchFamily="2" charset="-122"/>
                  </a:rPr>
                  <a:t>%</a:t>
                </a:r>
                <a:endParaRPr sz="1200" i="1" dirty="0">
                  <a:solidFill>
                    <a:srgbClr val="FEC554"/>
                  </a:solidFill>
                  <a:latin typeface="华文新魏" panose="02010800040101010101" pitchFamily="2" charset="-122"/>
                  <a:ea typeface="华文新魏" panose="02010800040101010101" pitchFamily="2" charset="-122"/>
                  <a:cs typeface="微软雅黑" panose="020B0503020204020204" charset="-122"/>
                </a:endParaRPr>
              </a:p>
            </p:txBody>
          </p:sp>
          <p:cxnSp>
            <p:nvCxnSpPr>
              <p:cNvPr id="58" name="直接连接符 57"/>
              <p:cNvCxnSpPr/>
              <p:nvPr/>
            </p:nvCxnSpPr>
            <p:spPr>
              <a:xfrm>
                <a:off x="10346863" y="3023736"/>
                <a:ext cx="356616" cy="0"/>
              </a:xfrm>
              <a:prstGeom prst="line">
                <a:avLst/>
              </a:prstGeom>
              <a:ln w="19050">
                <a:solidFill>
                  <a:srgbClr val="FEC554"/>
                </a:solidFill>
              </a:ln>
            </p:spPr>
            <p:style>
              <a:lnRef idx="1">
                <a:schemeClr val="accent1"/>
              </a:lnRef>
              <a:fillRef idx="0">
                <a:schemeClr val="accent1"/>
              </a:fillRef>
              <a:effectRef idx="0">
                <a:schemeClr val="accent1"/>
              </a:effectRef>
              <a:fontRef idx="minor">
                <a:schemeClr val="tx1"/>
              </a:fontRef>
            </p:style>
          </p:cxnSp>
        </p:grpSp>
      </p:grpSp>
      <p:sp>
        <p:nvSpPr>
          <p:cNvPr id="59" name="矩形 58"/>
          <p:cNvSpPr/>
          <p:nvPr/>
        </p:nvSpPr>
        <p:spPr>
          <a:xfrm>
            <a:off x="7088003" y="1481037"/>
            <a:ext cx="373028" cy="13222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0" name="Freeform 15"/>
          <p:cNvSpPr>
            <a:spLocks noEditPoints="1"/>
          </p:cNvSpPr>
          <p:nvPr/>
        </p:nvSpPr>
        <p:spPr bwMode="auto">
          <a:xfrm>
            <a:off x="7376751" y="2434137"/>
            <a:ext cx="525844" cy="412200"/>
          </a:xfrm>
          <a:custGeom>
            <a:avLst/>
            <a:gdLst>
              <a:gd name="T0" fmla="*/ 125 w 125"/>
              <a:gd name="T1" fmla="*/ 54 h 98"/>
              <a:gd name="T2" fmla="*/ 125 w 125"/>
              <a:gd name="T3" fmla="*/ 91 h 98"/>
              <a:gd name="T4" fmla="*/ 118 w 125"/>
              <a:gd name="T5" fmla="*/ 98 h 98"/>
              <a:gd name="T6" fmla="*/ 6 w 125"/>
              <a:gd name="T7" fmla="*/ 98 h 98"/>
              <a:gd name="T8" fmla="*/ 0 w 125"/>
              <a:gd name="T9" fmla="*/ 91 h 98"/>
              <a:gd name="T10" fmla="*/ 0 w 125"/>
              <a:gd name="T11" fmla="*/ 54 h 98"/>
              <a:gd name="T12" fmla="*/ 55 w 125"/>
              <a:gd name="T13" fmla="*/ 54 h 98"/>
              <a:gd name="T14" fmla="*/ 55 w 125"/>
              <a:gd name="T15" fmla="*/ 62 h 98"/>
              <a:gd name="T16" fmla="*/ 59 w 125"/>
              <a:gd name="T17" fmla="*/ 66 h 98"/>
              <a:gd name="T18" fmla="*/ 66 w 125"/>
              <a:gd name="T19" fmla="*/ 66 h 98"/>
              <a:gd name="T20" fmla="*/ 69 w 125"/>
              <a:gd name="T21" fmla="*/ 62 h 98"/>
              <a:gd name="T22" fmla="*/ 69 w 125"/>
              <a:gd name="T23" fmla="*/ 54 h 98"/>
              <a:gd name="T24" fmla="*/ 125 w 125"/>
              <a:gd name="T25" fmla="*/ 54 h 98"/>
              <a:gd name="T26" fmla="*/ 50 w 125"/>
              <a:gd name="T27" fmla="*/ 19 h 98"/>
              <a:gd name="T28" fmla="*/ 75 w 125"/>
              <a:gd name="T29" fmla="*/ 19 h 98"/>
              <a:gd name="T30" fmla="*/ 75 w 125"/>
              <a:gd name="T31" fmla="*/ 11 h 98"/>
              <a:gd name="T32" fmla="*/ 72 w 125"/>
              <a:gd name="T33" fmla="*/ 8 h 98"/>
              <a:gd name="T34" fmla="*/ 53 w 125"/>
              <a:gd name="T35" fmla="*/ 8 h 98"/>
              <a:gd name="T36" fmla="*/ 50 w 125"/>
              <a:gd name="T37" fmla="*/ 11 h 98"/>
              <a:gd name="T38" fmla="*/ 50 w 125"/>
              <a:gd name="T39" fmla="*/ 19 h 98"/>
              <a:gd name="T40" fmla="*/ 6 w 125"/>
              <a:gd name="T41" fmla="*/ 19 h 98"/>
              <a:gd name="T42" fmla="*/ 43 w 125"/>
              <a:gd name="T43" fmla="*/ 19 h 98"/>
              <a:gd name="T44" fmla="*/ 43 w 125"/>
              <a:gd name="T45" fmla="*/ 11 h 98"/>
              <a:gd name="T46" fmla="*/ 53 w 125"/>
              <a:gd name="T47" fmla="*/ 0 h 98"/>
              <a:gd name="T48" fmla="*/ 72 w 125"/>
              <a:gd name="T49" fmla="*/ 0 h 98"/>
              <a:gd name="T50" fmla="*/ 82 w 125"/>
              <a:gd name="T51" fmla="*/ 11 h 98"/>
              <a:gd name="T52" fmla="*/ 82 w 125"/>
              <a:gd name="T53" fmla="*/ 19 h 98"/>
              <a:gd name="T54" fmla="*/ 118 w 125"/>
              <a:gd name="T55" fmla="*/ 19 h 98"/>
              <a:gd name="T56" fmla="*/ 125 w 125"/>
              <a:gd name="T57" fmla="*/ 26 h 98"/>
              <a:gd name="T58" fmla="*/ 125 w 125"/>
              <a:gd name="T59" fmla="*/ 47 h 98"/>
              <a:gd name="T60" fmla="*/ 0 w 125"/>
              <a:gd name="T61" fmla="*/ 47 h 98"/>
              <a:gd name="T62" fmla="*/ 0 w 125"/>
              <a:gd name="T63" fmla="*/ 26 h 98"/>
              <a:gd name="T64" fmla="*/ 6 w 125"/>
              <a:gd name="T65" fmla="*/ 19 h 98"/>
              <a:gd name="T66" fmla="*/ 6 w 125"/>
              <a:gd name="T67" fmla="*/ 1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98">
                <a:moveTo>
                  <a:pt x="125" y="54"/>
                </a:moveTo>
                <a:cubicBezTo>
                  <a:pt x="125" y="91"/>
                  <a:pt x="125" y="91"/>
                  <a:pt x="125" y="91"/>
                </a:cubicBezTo>
                <a:cubicBezTo>
                  <a:pt x="125" y="95"/>
                  <a:pt x="122" y="98"/>
                  <a:pt x="118" y="98"/>
                </a:cubicBezTo>
                <a:cubicBezTo>
                  <a:pt x="6" y="98"/>
                  <a:pt x="6" y="98"/>
                  <a:pt x="6" y="98"/>
                </a:cubicBezTo>
                <a:cubicBezTo>
                  <a:pt x="3" y="98"/>
                  <a:pt x="0" y="95"/>
                  <a:pt x="0" y="91"/>
                </a:cubicBezTo>
                <a:cubicBezTo>
                  <a:pt x="0" y="54"/>
                  <a:pt x="0" y="54"/>
                  <a:pt x="0" y="54"/>
                </a:cubicBezTo>
                <a:cubicBezTo>
                  <a:pt x="55" y="54"/>
                  <a:pt x="55" y="54"/>
                  <a:pt x="55" y="54"/>
                </a:cubicBezTo>
                <a:cubicBezTo>
                  <a:pt x="55" y="62"/>
                  <a:pt x="55" y="62"/>
                  <a:pt x="55" y="62"/>
                </a:cubicBezTo>
                <a:cubicBezTo>
                  <a:pt x="55" y="64"/>
                  <a:pt x="57" y="66"/>
                  <a:pt x="59" y="66"/>
                </a:cubicBezTo>
                <a:cubicBezTo>
                  <a:pt x="66" y="66"/>
                  <a:pt x="66" y="66"/>
                  <a:pt x="66" y="66"/>
                </a:cubicBezTo>
                <a:cubicBezTo>
                  <a:pt x="68" y="66"/>
                  <a:pt x="69" y="64"/>
                  <a:pt x="69" y="62"/>
                </a:cubicBezTo>
                <a:cubicBezTo>
                  <a:pt x="69" y="54"/>
                  <a:pt x="69" y="54"/>
                  <a:pt x="69" y="54"/>
                </a:cubicBezTo>
                <a:cubicBezTo>
                  <a:pt x="125" y="54"/>
                  <a:pt x="125" y="54"/>
                  <a:pt x="125" y="54"/>
                </a:cubicBezTo>
                <a:close/>
                <a:moveTo>
                  <a:pt x="50" y="19"/>
                </a:moveTo>
                <a:cubicBezTo>
                  <a:pt x="75" y="19"/>
                  <a:pt x="75" y="19"/>
                  <a:pt x="75" y="19"/>
                </a:cubicBezTo>
                <a:cubicBezTo>
                  <a:pt x="75" y="11"/>
                  <a:pt x="75" y="11"/>
                  <a:pt x="75" y="11"/>
                </a:cubicBezTo>
                <a:cubicBezTo>
                  <a:pt x="75" y="9"/>
                  <a:pt x="73" y="8"/>
                  <a:pt x="72" y="8"/>
                </a:cubicBezTo>
                <a:cubicBezTo>
                  <a:pt x="53" y="8"/>
                  <a:pt x="53" y="8"/>
                  <a:pt x="53" y="8"/>
                </a:cubicBezTo>
                <a:cubicBezTo>
                  <a:pt x="51" y="8"/>
                  <a:pt x="50" y="9"/>
                  <a:pt x="50" y="11"/>
                </a:cubicBezTo>
                <a:cubicBezTo>
                  <a:pt x="50" y="19"/>
                  <a:pt x="50" y="19"/>
                  <a:pt x="50" y="19"/>
                </a:cubicBezTo>
                <a:close/>
                <a:moveTo>
                  <a:pt x="6" y="19"/>
                </a:moveTo>
                <a:cubicBezTo>
                  <a:pt x="43" y="19"/>
                  <a:pt x="43" y="19"/>
                  <a:pt x="43" y="19"/>
                </a:cubicBezTo>
                <a:cubicBezTo>
                  <a:pt x="43" y="11"/>
                  <a:pt x="43" y="11"/>
                  <a:pt x="43" y="11"/>
                </a:cubicBezTo>
                <a:cubicBezTo>
                  <a:pt x="43" y="5"/>
                  <a:pt x="47" y="0"/>
                  <a:pt x="53" y="0"/>
                </a:cubicBezTo>
                <a:cubicBezTo>
                  <a:pt x="72" y="0"/>
                  <a:pt x="72" y="0"/>
                  <a:pt x="72" y="0"/>
                </a:cubicBezTo>
                <a:cubicBezTo>
                  <a:pt x="77" y="0"/>
                  <a:pt x="82" y="5"/>
                  <a:pt x="82" y="11"/>
                </a:cubicBezTo>
                <a:cubicBezTo>
                  <a:pt x="82" y="19"/>
                  <a:pt x="82" y="19"/>
                  <a:pt x="82" y="19"/>
                </a:cubicBezTo>
                <a:cubicBezTo>
                  <a:pt x="118" y="19"/>
                  <a:pt x="118" y="19"/>
                  <a:pt x="118" y="19"/>
                </a:cubicBezTo>
                <a:cubicBezTo>
                  <a:pt x="122" y="19"/>
                  <a:pt x="125" y="22"/>
                  <a:pt x="125" y="26"/>
                </a:cubicBezTo>
                <a:cubicBezTo>
                  <a:pt x="125" y="47"/>
                  <a:pt x="125" y="47"/>
                  <a:pt x="125" y="47"/>
                </a:cubicBezTo>
                <a:cubicBezTo>
                  <a:pt x="0" y="47"/>
                  <a:pt x="0" y="47"/>
                  <a:pt x="0" y="47"/>
                </a:cubicBezTo>
                <a:cubicBezTo>
                  <a:pt x="0" y="26"/>
                  <a:pt x="0" y="26"/>
                  <a:pt x="0" y="26"/>
                </a:cubicBezTo>
                <a:cubicBezTo>
                  <a:pt x="0" y="22"/>
                  <a:pt x="3" y="19"/>
                  <a:pt x="6" y="19"/>
                </a:cubicBezTo>
                <a:cubicBezTo>
                  <a:pt x="6" y="19"/>
                  <a:pt x="6" y="19"/>
                  <a:pt x="6" y="19"/>
                </a:cubicBezTo>
                <a:close/>
              </a:path>
            </a:pathLst>
          </a:custGeom>
          <a:noFill/>
          <a:ln w="19050">
            <a:solidFill>
              <a:srgbClr val="83CAC6"/>
            </a:solid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1" name="任意多边形: 形状 180"/>
          <p:cNvSpPr/>
          <p:nvPr/>
        </p:nvSpPr>
        <p:spPr>
          <a:xfrm>
            <a:off x="3310711" y="1671355"/>
            <a:ext cx="2258195" cy="58033"/>
          </a:xfrm>
          <a:custGeom>
            <a:avLst/>
            <a:gdLst>
              <a:gd name="connsiteX0" fmla="*/ 0 w 2258195"/>
              <a:gd name="connsiteY0" fmla="*/ 0 h 58033"/>
              <a:gd name="connsiteX1" fmla="*/ 2258195 w 2258195"/>
              <a:gd name="connsiteY1" fmla="*/ 0 h 58033"/>
              <a:gd name="connsiteX2" fmla="*/ 2256541 w 2258195"/>
              <a:gd name="connsiteY2" fmla="*/ 8192 h 58033"/>
              <a:gd name="connsiteX3" fmla="*/ 2181349 w 2258195"/>
              <a:gd name="connsiteY3" fmla="*/ 58033 h 58033"/>
              <a:gd name="connsiteX4" fmla="*/ 76846 w 2258195"/>
              <a:gd name="connsiteY4" fmla="*/ 58033 h 58033"/>
              <a:gd name="connsiteX5" fmla="*/ 1654 w 2258195"/>
              <a:gd name="connsiteY5" fmla="*/ 8192 h 5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8195" h="58033">
                <a:moveTo>
                  <a:pt x="0" y="0"/>
                </a:moveTo>
                <a:lnTo>
                  <a:pt x="2258195" y="0"/>
                </a:lnTo>
                <a:lnTo>
                  <a:pt x="2256541" y="8192"/>
                </a:lnTo>
                <a:cubicBezTo>
                  <a:pt x="2244153" y="37482"/>
                  <a:pt x="2215151" y="58033"/>
                  <a:pt x="2181349" y="58033"/>
                </a:cubicBezTo>
                <a:lnTo>
                  <a:pt x="76846" y="58033"/>
                </a:lnTo>
                <a:cubicBezTo>
                  <a:pt x="43045" y="58033"/>
                  <a:pt x="14043" y="37482"/>
                  <a:pt x="1654" y="8192"/>
                </a:cubicBezTo>
                <a:close/>
              </a:path>
            </a:pathLst>
          </a:custGeom>
          <a:solidFill>
            <a:srgbClr val="D4A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矩形 61"/>
          <p:cNvSpPr/>
          <p:nvPr/>
        </p:nvSpPr>
        <p:spPr>
          <a:xfrm>
            <a:off x="1846376" y="1375103"/>
            <a:ext cx="932046" cy="18136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弧形 62"/>
          <p:cNvSpPr/>
          <p:nvPr/>
        </p:nvSpPr>
        <p:spPr>
          <a:xfrm rot="15523738">
            <a:off x="2672121" y="1483832"/>
            <a:ext cx="186972" cy="183486"/>
          </a:xfrm>
          <a:prstGeom prst="arc">
            <a:avLst>
              <a:gd name="adj1" fmla="val 17855373"/>
              <a:gd name="adj2" fmla="val 709528"/>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65000"/>
                  <a:lumOff val="35000"/>
                </a:schemeClr>
              </a:solidFill>
            </a:endParaRPr>
          </a:p>
        </p:txBody>
      </p:sp>
      <p:sp>
        <p:nvSpPr>
          <p:cNvPr id="22" name="object 4"/>
          <p:cNvSpPr txBox="1"/>
          <p:nvPr/>
        </p:nvSpPr>
        <p:spPr>
          <a:xfrm>
            <a:off x="3419565" y="1236825"/>
            <a:ext cx="2040486" cy="381002"/>
          </a:xfrm>
          <a:prstGeom prst="rect">
            <a:avLst/>
          </a:prstGeom>
        </p:spPr>
        <p:txBody>
          <a:bodyPr vert="horz" wrap="square" lIns="0" tIns="0" rIns="0" bIns="0" rtlCol="0">
            <a:spAutoFit/>
          </a:bodyPr>
          <a:lstStyle/>
          <a:p>
            <a:pPr marL="0" marR="0" algn="ctr">
              <a:lnSpc>
                <a:spcPts val="3170"/>
              </a:lnSpc>
              <a:spcBef>
                <a:spcPts val="0"/>
              </a:spcBef>
              <a:spcAft>
                <a:spcPts val="0"/>
              </a:spcAft>
            </a:pPr>
            <a:r>
              <a:rPr lang="en-US" altLang="zh-CN" sz="2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ETC</a:t>
            </a:r>
            <a:r>
              <a:rPr lang="zh-CN" altLang="en-US" sz="2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应用优势</a:t>
            </a:r>
            <a:endParaRPr sz="2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en-US" altLang="zh-CN" dirty="0" smtClean="0"/>
              <a:t>ETC</a:t>
            </a:r>
            <a:r>
              <a:rPr kumimoji="1" lang="zh-CN" altLang="en-US" dirty="0" smtClean="0"/>
              <a:t>运营商平台</a:t>
            </a:r>
            <a:endParaRPr kumimoji="1" lang="zh-CN" altLang="en-US" dirty="0"/>
          </a:p>
        </p:txBody>
      </p:sp>
      <p:sp>
        <p:nvSpPr>
          <p:cNvPr id="3" name="文本占位符 5"/>
          <p:cNvSpPr>
            <a:spLocks noGrp="1"/>
          </p:cNvSpPr>
          <p:nvPr>
            <p:ph type="body" sz="quarter" idx="11"/>
          </p:nvPr>
        </p:nvSpPr>
        <p:spPr>
          <a:xfrm>
            <a:off x="359822" y="791871"/>
            <a:ext cx="2631028" cy="339725"/>
          </a:xfrm>
        </p:spPr>
        <p:txBody>
          <a:bodyPr vert="horz" lIns="91440" tIns="45720" rIns="91440" bIns="45720" rtlCol="0">
            <a:noAutofit/>
          </a:bodyPr>
          <a:lstStyle/>
          <a:p>
            <a:pPr>
              <a:buFont typeface="Wingdings" panose="05000000000000000000" pitchFamily="2" charset="2"/>
              <a:buChar char="n"/>
            </a:pPr>
            <a:r>
              <a:rPr lang="zh-CN" altLang="en-US" sz="1500" b="1" dirty="0" smtClean="0"/>
              <a:t>停车场</a:t>
            </a:r>
            <a:r>
              <a:rPr lang="en-US" altLang="zh-CN" sz="1500" b="1" dirty="0" smtClean="0"/>
              <a:t>ETC</a:t>
            </a:r>
            <a:r>
              <a:rPr lang="zh-CN" altLang="en-US" sz="1500" b="1" dirty="0"/>
              <a:t>扣</a:t>
            </a:r>
            <a:r>
              <a:rPr lang="zh-CN" altLang="en-US" sz="1500" b="1" dirty="0" smtClean="0"/>
              <a:t>费接入流程</a:t>
            </a:r>
            <a:endParaRPr lang="zh-CN" altLang="en-US" sz="1500" b="1" dirty="0"/>
          </a:p>
        </p:txBody>
      </p:sp>
      <p:grpSp>
        <p:nvGrpSpPr>
          <p:cNvPr id="48" name="组合 47"/>
          <p:cNvGrpSpPr/>
          <p:nvPr/>
        </p:nvGrpSpPr>
        <p:grpSpPr>
          <a:xfrm>
            <a:off x="4792011" y="1423803"/>
            <a:ext cx="3618564" cy="3357184"/>
            <a:chOff x="8601661" y="2677686"/>
            <a:chExt cx="3606800" cy="3822249"/>
          </a:xfrm>
        </p:grpSpPr>
        <p:sp>
          <p:nvSpPr>
            <p:cNvPr id="49" name="矩形: 圆角 28"/>
            <p:cNvSpPr/>
            <p:nvPr/>
          </p:nvSpPr>
          <p:spPr>
            <a:xfrm>
              <a:off x="8601661" y="2677686"/>
              <a:ext cx="3606800" cy="3814272"/>
            </a:xfrm>
            <a:prstGeom prst="roundRect">
              <a:avLst>
                <a:gd name="adj" fmla="val 2935"/>
              </a:avLst>
            </a:prstGeom>
            <a:solidFill>
              <a:schemeClr val="tx1">
                <a:lumMod val="75000"/>
                <a:lumOff val="2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50" name="组合 49"/>
            <p:cNvGrpSpPr/>
            <p:nvPr/>
          </p:nvGrpSpPr>
          <p:grpSpPr>
            <a:xfrm>
              <a:off x="8888172" y="3283604"/>
              <a:ext cx="3041416" cy="512710"/>
              <a:chOff x="7562058" y="2870861"/>
              <a:chExt cx="3041416" cy="512710"/>
            </a:xfrm>
          </p:grpSpPr>
          <p:sp>
            <p:nvSpPr>
              <p:cNvPr id="81" name="矩形: 圆角 36"/>
              <p:cNvSpPr/>
              <p:nvPr/>
            </p:nvSpPr>
            <p:spPr>
              <a:xfrm>
                <a:off x="7585658" y="2870861"/>
                <a:ext cx="3017816" cy="448403"/>
              </a:xfrm>
              <a:prstGeom prst="roundRect">
                <a:avLst>
                  <a:gd name="adj" fmla="val 50000"/>
                </a:avLst>
              </a:prstGeom>
              <a:noFill/>
              <a:ln w="9525">
                <a:solidFill>
                  <a:schemeClr val="bg1">
                    <a:alpha val="7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charset="-122"/>
                  <a:ea typeface="微软雅黑" panose="020B0503020204020204" charset="-122"/>
                </a:endParaRPr>
              </a:p>
            </p:txBody>
          </p:sp>
          <p:sp>
            <p:nvSpPr>
              <p:cNvPr id="82" name="object 43"/>
              <p:cNvSpPr txBox="1"/>
              <p:nvPr/>
            </p:nvSpPr>
            <p:spPr>
              <a:xfrm>
                <a:off x="8285573" y="2958506"/>
                <a:ext cx="1868063" cy="289196"/>
              </a:xfrm>
              <a:prstGeom prst="rect">
                <a:avLst/>
              </a:prstGeom>
              <a:noFill/>
              <a:ln>
                <a:noFill/>
              </a:ln>
            </p:spPr>
            <p:txBody>
              <a:bodyPr vert="horz" wrap="square" lIns="0" tIns="13335" rIns="0" bIns="0" rtlCol="0">
                <a:spAutoFit/>
              </a:bodyPr>
              <a:lstStyle/>
              <a:p>
                <a:pPr marL="12700" algn="ctr">
                  <a:lnSpc>
                    <a:spcPct val="100000"/>
                  </a:lnSpc>
                  <a:spcBef>
                    <a:spcPts val="105"/>
                  </a:spcBef>
                </a:pP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rPr>
                  <a:t>提供车场接入资料</a:t>
                </a:r>
                <a:endParaRPr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83" name="任意多边形: 形状 38"/>
              <p:cNvSpPr/>
              <p:nvPr/>
            </p:nvSpPr>
            <p:spPr>
              <a:xfrm rot="20414775">
                <a:off x="7591860" y="2906560"/>
                <a:ext cx="264720" cy="477011"/>
              </a:xfrm>
              <a:custGeom>
                <a:avLst/>
                <a:gdLst>
                  <a:gd name="connsiteX0" fmla="*/ 264720 w 264720"/>
                  <a:gd name="connsiteY0" fmla="*/ 4451 h 477011"/>
                  <a:gd name="connsiteX1" fmla="*/ 264720 w 264720"/>
                  <a:gd name="connsiteY1" fmla="*/ 477011 h 477011"/>
                  <a:gd name="connsiteX2" fmla="*/ 148487 w 264720"/>
                  <a:gd name="connsiteY2" fmla="*/ 435271 h 477011"/>
                  <a:gd name="connsiteX3" fmla="*/ 2269 w 264720"/>
                  <a:gd name="connsiteY3" fmla="*/ 192552 h 477011"/>
                  <a:gd name="connsiteX4" fmla="*/ 13254 w 264720"/>
                  <a:gd name="connsiteY4" fmla="*/ 148487 h 477011"/>
                  <a:gd name="connsiteX5" fmla="*/ 32812 w 264720"/>
                  <a:gd name="connsiteY5" fmla="*/ 107502 h 477011"/>
                  <a:gd name="connsiteX6" fmla="*/ 255973 w 264720"/>
                  <a:gd name="connsiteY6" fmla="*/ 2270 h 477011"/>
                  <a:gd name="connsiteX7" fmla="*/ 264720 w 264720"/>
                  <a:gd name="connsiteY7" fmla="*/ 4451 h 47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720" h="477011">
                    <a:moveTo>
                      <a:pt x="264720" y="4451"/>
                    </a:moveTo>
                    <a:lnTo>
                      <a:pt x="264720" y="477011"/>
                    </a:lnTo>
                    <a:lnTo>
                      <a:pt x="148487" y="435271"/>
                    </a:lnTo>
                    <a:cubicBezTo>
                      <a:pt x="46518" y="398653"/>
                      <a:pt x="-12584" y="295771"/>
                      <a:pt x="2269" y="192552"/>
                    </a:cubicBezTo>
                    <a:lnTo>
                      <a:pt x="13254" y="148487"/>
                    </a:lnTo>
                    <a:lnTo>
                      <a:pt x="32812" y="107502"/>
                    </a:lnTo>
                    <a:cubicBezTo>
                      <a:pt x="79273" y="31142"/>
                      <a:pt x="167499" y="-10461"/>
                      <a:pt x="255973" y="2270"/>
                    </a:cubicBezTo>
                    <a:lnTo>
                      <a:pt x="264720" y="4451"/>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rgbClr val="D4A470"/>
                  </a:solidFill>
                </a:endParaRPr>
              </a:p>
            </p:txBody>
          </p:sp>
          <p:sp>
            <p:nvSpPr>
              <p:cNvPr id="84" name="矩形 83"/>
              <p:cNvSpPr/>
              <p:nvPr/>
            </p:nvSpPr>
            <p:spPr>
              <a:xfrm rot="369040">
                <a:off x="7562058" y="2948169"/>
                <a:ext cx="352742" cy="388835"/>
              </a:xfrm>
              <a:prstGeom prst="rect">
                <a:avLst/>
              </a:prstGeom>
            </p:spPr>
            <p:txBody>
              <a:bodyPr wrap="none">
                <a:spAutoFit/>
              </a:bodyPr>
              <a:lstStyle/>
              <a:p>
                <a:r>
                  <a:rPr lang="en-US" altLang="zh-CN" sz="1400" b="1">
                    <a:solidFill>
                      <a:srgbClr val="D4A470"/>
                    </a:solidFill>
                    <a:latin typeface="微软雅黑" panose="020B0503020204020204" charset="-122"/>
                    <a:ea typeface="微软雅黑" panose="020B0503020204020204" charset="-122"/>
                  </a:rPr>
                  <a:t>1</a:t>
                </a:r>
                <a:endParaRPr lang="zh-CN" altLang="en-US" sz="1400" b="1">
                  <a:solidFill>
                    <a:srgbClr val="D4A470"/>
                  </a:solidFill>
                  <a:latin typeface="微软雅黑" panose="020B0503020204020204" charset="-122"/>
                  <a:ea typeface="微软雅黑" panose="020B0503020204020204" charset="-122"/>
                </a:endParaRPr>
              </a:p>
            </p:txBody>
          </p:sp>
        </p:grpSp>
        <p:grpSp>
          <p:nvGrpSpPr>
            <p:cNvPr id="51" name="组合 50"/>
            <p:cNvGrpSpPr/>
            <p:nvPr/>
          </p:nvGrpSpPr>
          <p:grpSpPr>
            <a:xfrm>
              <a:off x="8888172" y="3924035"/>
              <a:ext cx="3041416" cy="507439"/>
              <a:chOff x="7562058" y="3511292"/>
              <a:chExt cx="3041416" cy="507439"/>
            </a:xfrm>
          </p:grpSpPr>
          <p:sp>
            <p:nvSpPr>
              <p:cNvPr id="77" name="矩形: 圆角 41"/>
              <p:cNvSpPr/>
              <p:nvPr/>
            </p:nvSpPr>
            <p:spPr>
              <a:xfrm>
                <a:off x="7585658" y="3511292"/>
                <a:ext cx="3017816" cy="448403"/>
              </a:xfrm>
              <a:prstGeom prst="roundRect">
                <a:avLst>
                  <a:gd name="adj" fmla="val 50000"/>
                </a:avLst>
              </a:prstGeom>
              <a:noFill/>
              <a:ln w="9525">
                <a:solidFill>
                  <a:schemeClr val="bg1">
                    <a:alpha val="7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charset="-122"/>
                  <a:ea typeface="微软雅黑" panose="020B0503020204020204" charset="-122"/>
                </a:endParaRPr>
              </a:p>
            </p:txBody>
          </p:sp>
          <p:sp>
            <p:nvSpPr>
              <p:cNvPr id="78" name="object 43"/>
              <p:cNvSpPr txBox="1"/>
              <p:nvPr/>
            </p:nvSpPr>
            <p:spPr>
              <a:xfrm>
                <a:off x="8047664" y="3596361"/>
                <a:ext cx="2343880" cy="289195"/>
              </a:xfrm>
              <a:prstGeom prst="rect">
                <a:avLst/>
              </a:prstGeom>
              <a:noFill/>
              <a:ln>
                <a:noFill/>
              </a:ln>
            </p:spPr>
            <p:txBody>
              <a:bodyPr vert="horz" wrap="square" lIns="0" tIns="13335" rIns="0" bIns="0" rtlCol="0">
                <a:spAutoFit/>
              </a:bodyPr>
              <a:lstStyle/>
              <a:p>
                <a:pPr marL="12700" algn="ctr">
                  <a:lnSpc>
                    <a:spcPct val="100000"/>
                  </a:lnSpc>
                  <a:spcBef>
                    <a:spcPts val="105"/>
                  </a:spcBef>
                </a:pPr>
                <a:r>
                  <a:rPr lang="en-US" altLang="zh-CN" sz="1400" b="1" dirty="0">
                    <a:solidFill>
                      <a:schemeClr val="bg1"/>
                    </a:solidFill>
                    <a:latin typeface="微软雅黑" panose="020B0503020204020204" charset="-122"/>
                    <a:ea typeface="微软雅黑" panose="020B0503020204020204" charset="-122"/>
                    <a:cs typeface="微软雅黑" panose="020B0503020204020204" charset="-122"/>
                  </a:rPr>
                  <a:t>ETC</a:t>
                </a: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rPr>
                  <a:t>商户账号</a:t>
                </a:r>
                <a:r>
                  <a:rPr lang="en-US" altLang="zh-CN" sz="1400" b="1" dirty="0">
                    <a:solidFill>
                      <a:schemeClr val="bg1"/>
                    </a:solidFill>
                    <a:latin typeface="微软雅黑" panose="020B0503020204020204" charset="-122"/>
                    <a:ea typeface="微软雅黑" panose="020B0503020204020204" charset="-122"/>
                    <a:cs typeface="微软雅黑" panose="020B0503020204020204" charset="-122"/>
                  </a:rPr>
                  <a:t>&amp;</a:t>
                </a:r>
                <a:r>
                  <a:rPr lang="zh-CN" altLang="en-US" sz="1400" b="1" dirty="0">
                    <a:solidFill>
                      <a:schemeClr val="bg1"/>
                    </a:solidFill>
                    <a:latin typeface="微软雅黑" panose="020B0503020204020204" charset="-122"/>
                    <a:ea typeface="微软雅黑" panose="020B0503020204020204" charset="-122"/>
                    <a:cs typeface="微软雅黑" panose="020B0503020204020204" charset="-122"/>
                  </a:rPr>
                  <a:t>密钥申请</a:t>
                </a:r>
                <a:endParaRPr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79" name="任意多边形: 形状 43"/>
              <p:cNvSpPr/>
              <p:nvPr/>
            </p:nvSpPr>
            <p:spPr>
              <a:xfrm rot="20414775">
                <a:off x="7594241" y="3541720"/>
                <a:ext cx="264720" cy="477011"/>
              </a:xfrm>
              <a:custGeom>
                <a:avLst/>
                <a:gdLst>
                  <a:gd name="connsiteX0" fmla="*/ 264720 w 264720"/>
                  <a:gd name="connsiteY0" fmla="*/ 4451 h 477011"/>
                  <a:gd name="connsiteX1" fmla="*/ 264720 w 264720"/>
                  <a:gd name="connsiteY1" fmla="*/ 477011 h 477011"/>
                  <a:gd name="connsiteX2" fmla="*/ 148487 w 264720"/>
                  <a:gd name="connsiteY2" fmla="*/ 435271 h 477011"/>
                  <a:gd name="connsiteX3" fmla="*/ 2269 w 264720"/>
                  <a:gd name="connsiteY3" fmla="*/ 192552 h 477011"/>
                  <a:gd name="connsiteX4" fmla="*/ 13254 w 264720"/>
                  <a:gd name="connsiteY4" fmla="*/ 148487 h 477011"/>
                  <a:gd name="connsiteX5" fmla="*/ 32812 w 264720"/>
                  <a:gd name="connsiteY5" fmla="*/ 107502 h 477011"/>
                  <a:gd name="connsiteX6" fmla="*/ 255973 w 264720"/>
                  <a:gd name="connsiteY6" fmla="*/ 2270 h 477011"/>
                  <a:gd name="connsiteX7" fmla="*/ 264720 w 264720"/>
                  <a:gd name="connsiteY7" fmla="*/ 4451 h 47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720" h="477011">
                    <a:moveTo>
                      <a:pt x="264720" y="4451"/>
                    </a:moveTo>
                    <a:lnTo>
                      <a:pt x="264720" y="477011"/>
                    </a:lnTo>
                    <a:lnTo>
                      <a:pt x="148487" y="435271"/>
                    </a:lnTo>
                    <a:cubicBezTo>
                      <a:pt x="46518" y="398653"/>
                      <a:pt x="-12584" y="295771"/>
                      <a:pt x="2269" y="192552"/>
                    </a:cubicBezTo>
                    <a:lnTo>
                      <a:pt x="13254" y="148487"/>
                    </a:lnTo>
                    <a:lnTo>
                      <a:pt x="32812" y="107502"/>
                    </a:lnTo>
                    <a:cubicBezTo>
                      <a:pt x="79273" y="31142"/>
                      <a:pt x="167499" y="-10461"/>
                      <a:pt x="255973" y="2270"/>
                    </a:cubicBezTo>
                    <a:lnTo>
                      <a:pt x="264720" y="4451"/>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rgbClr val="D4A470"/>
                  </a:solidFill>
                </a:endParaRPr>
              </a:p>
            </p:txBody>
          </p:sp>
          <p:sp>
            <p:nvSpPr>
              <p:cNvPr id="80" name="矩形 79"/>
              <p:cNvSpPr/>
              <p:nvPr/>
            </p:nvSpPr>
            <p:spPr>
              <a:xfrm rot="369040">
                <a:off x="7562058" y="3596027"/>
                <a:ext cx="352742" cy="388834"/>
              </a:xfrm>
              <a:prstGeom prst="rect">
                <a:avLst/>
              </a:prstGeom>
            </p:spPr>
            <p:txBody>
              <a:bodyPr wrap="none">
                <a:spAutoFit/>
              </a:bodyPr>
              <a:lstStyle/>
              <a:p>
                <a:r>
                  <a:rPr lang="en-US" altLang="zh-CN" sz="1400" b="1">
                    <a:solidFill>
                      <a:srgbClr val="D4A470"/>
                    </a:solidFill>
                    <a:latin typeface="微软雅黑" panose="020B0503020204020204" charset="-122"/>
                    <a:ea typeface="微软雅黑" panose="020B0503020204020204" charset="-122"/>
                  </a:rPr>
                  <a:t>2</a:t>
                </a:r>
                <a:endParaRPr lang="zh-CN" altLang="en-US" sz="1400" b="1">
                  <a:solidFill>
                    <a:srgbClr val="D4A470"/>
                  </a:solidFill>
                  <a:latin typeface="微软雅黑" panose="020B0503020204020204" charset="-122"/>
                  <a:ea typeface="微软雅黑" panose="020B0503020204020204" charset="-122"/>
                </a:endParaRPr>
              </a:p>
            </p:txBody>
          </p:sp>
        </p:grpSp>
        <p:grpSp>
          <p:nvGrpSpPr>
            <p:cNvPr id="52" name="组合 51"/>
            <p:cNvGrpSpPr/>
            <p:nvPr/>
          </p:nvGrpSpPr>
          <p:grpSpPr>
            <a:xfrm>
              <a:off x="8888172" y="4564466"/>
              <a:ext cx="3041416" cy="508596"/>
              <a:chOff x="7562058" y="4151723"/>
              <a:chExt cx="3041416" cy="508596"/>
            </a:xfrm>
          </p:grpSpPr>
          <p:sp>
            <p:nvSpPr>
              <p:cNvPr id="64" name="矩形: 圆角 46"/>
              <p:cNvSpPr/>
              <p:nvPr/>
            </p:nvSpPr>
            <p:spPr>
              <a:xfrm>
                <a:off x="7585658" y="4151723"/>
                <a:ext cx="3017816" cy="448403"/>
              </a:xfrm>
              <a:prstGeom prst="roundRect">
                <a:avLst>
                  <a:gd name="adj" fmla="val 50000"/>
                </a:avLst>
              </a:prstGeom>
              <a:noFill/>
              <a:ln w="9525">
                <a:solidFill>
                  <a:schemeClr val="bg1">
                    <a:alpha val="7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charset="-122"/>
                  <a:ea typeface="微软雅黑" panose="020B0503020204020204" charset="-122"/>
                </a:endParaRPr>
              </a:p>
            </p:txBody>
          </p:sp>
          <p:sp>
            <p:nvSpPr>
              <p:cNvPr id="65" name="object 43"/>
              <p:cNvSpPr txBox="1"/>
              <p:nvPr/>
            </p:nvSpPr>
            <p:spPr>
              <a:xfrm>
                <a:off x="8163072" y="4246228"/>
                <a:ext cx="2113063" cy="289195"/>
              </a:xfrm>
              <a:prstGeom prst="rect">
                <a:avLst/>
              </a:prstGeom>
              <a:noFill/>
              <a:ln>
                <a:noFill/>
              </a:ln>
            </p:spPr>
            <p:txBody>
              <a:bodyPr vert="horz" wrap="square" lIns="0" tIns="13335" rIns="0" bIns="0" rtlCol="0">
                <a:spAutoFit/>
              </a:bodyPr>
              <a:lstStyle/>
              <a:p>
                <a:pPr marL="12700" algn="ctr">
                  <a:lnSpc>
                    <a:spcPct val="100000"/>
                  </a:lnSpc>
                  <a:spcBef>
                    <a:spcPts val="105"/>
                  </a:spcBef>
                </a:pPr>
                <a:r>
                  <a:rPr lang="zh-CN" altLang="en-US" sz="1400" b="1">
                    <a:solidFill>
                      <a:schemeClr val="bg1"/>
                    </a:solidFill>
                    <a:latin typeface="微软雅黑" panose="020B0503020204020204" charset="-122"/>
                    <a:ea typeface="微软雅黑" panose="020B0503020204020204" charset="-122"/>
                    <a:cs typeface="微软雅黑" panose="020B0503020204020204" charset="-122"/>
                  </a:rPr>
                  <a:t>车道</a:t>
                </a:r>
                <a:r>
                  <a:rPr lang="en-US" altLang="zh-CN" sz="1400" b="1">
                    <a:solidFill>
                      <a:schemeClr val="bg1"/>
                    </a:solidFill>
                    <a:latin typeface="微软雅黑" panose="020B0503020204020204" charset="-122"/>
                    <a:ea typeface="微软雅黑" panose="020B0503020204020204" charset="-122"/>
                    <a:cs typeface="微软雅黑" panose="020B0503020204020204" charset="-122"/>
                  </a:rPr>
                  <a:t>ETC</a:t>
                </a:r>
                <a:r>
                  <a:rPr lang="zh-CN" altLang="en-US" sz="1400" b="1">
                    <a:solidFill>
                      <a:schemeClr val="bg1"/>
                    </a:solidFill>
                    <a:latin typeface="微软雅黑" panose="020B0503020204020204" charset="-122"/>
                    <a:ea typeface="微软雅黑" panose="020B0503020204020204" charset="-122"/>
                    <a:cs typeface="微软雅黑" panose="020B0503020204020204" charset="-122"/>
                  </a:rPr>
                  <a:t>设备安装调试</a:t>
                </a:r>
                <a:endParaRPr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6" name="任意多边形: 形状 48"/>
              <p:cNvSpPr/>
              <p:nvPr/>
            </p:nvSpPr>
            <p:spPr>
              <a:xfrm rot="20414775">
                <a:off x="7591860" y="4183308"/>
                <a:ext cx="264720" cy="477011"/>
              </a:xfrm>
              <a:custGeom>
                <a:avLst/>
                <a:gdLst>
                  <a:gd name="connsiteX0" fmla="*/ 264720 w 264720"/>
                  <a:gd name="connsiteY0" fmla="*/ 4451 h 477011"/>
                  <a:gd name="connsiteX1" fmla="*/ 264720 w 264720"/>
                  <a:gd name="connsiteY1" fmla="*/ 477011 h 477011"/>
                  <a:gd name="connsiteX2" fmla="*/ 148487 w 264720"/>
                  <a:gd name="connsiteY2" fmla="*/ 435271 h 477011"/>
                  <a:gd name="connsiteX3" fmla="*/ 2269 w 264720"/>
                  <a:gd name="connsiteY3" fmla="*/ 192552 h 477011"/>
                  <a:gd name="connsiteX4" fmla="*/ 13254 w 264720"/>
                  <a:gd name="connsiteY4" fmla="*/ 148487 h 477011"/>
                  <a:gd name="connsiteX5" fmla="*/ 32812 w 264720"/>
                  <a:gd name="connsiteY5" fmla="*/ 107502 h 477011"/>
                  <a:gd name="connsiteX6" fmla="*/ 255973 w 264720"/>
                  <a:gd name="connsiteY6" fmla="*/ 2270 h 477011"/>
                  <a:gd name="connsiteX7" fmla="*/ 264720 w 264720"/>
                  <a:gd name="connsiteY7" fmla="*/ 4451 h 47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720" h="477011">
                    <a:moveTo>
                      <a:pt x="264720" y="4451"/>
                    </a:moveTo>
                    <a:lnTo>
                      <a:pt x="264720" y="477011"/>
                    </a:lnTo>
                    <a:lnTo>
                      <a:pt x="148487" y="435271"/>
                    </a:lnTo>
                    <a:cubicBezTo>
                      <a:pt x="46518" y="398653"/>
                      <a:pt x="-12584" y="295771"/>
                      <a:pt x="2269" y="192552"/>
                    </a:cubicBezTo>
                    <a:lnTo>
                      <a:pt x="13254" y="148487"/>
                    </a:lnTo>
                    <a:lnTo>
                      <a:pt x="32812" y="107502"/>
                    </a:lnTo>
                    <a:cubicBezTo>
                      <a:pt x="79273" y="31142"/>
                      <a:pt x="167499" y="-10461"/>
                      <a:pt x="255973" y="2270"/>
                    </a:cubicBezTo>
                    <a:lnTo>
                      <a:pt x="264720" y="4451"/>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rgbClr val="D4A470"/>
                  </a:solidFill>
                </a:endParaRPr>
              </a:p>
            </p:txBody>
          </p:sp>
          <p:sp>
            <p:nvSpPr>
              <p:cNvPr id="76" name="矩形 75"/>
              <p:cNvSpPr/>
              <p:nvPr/>
            </p:nvSpPr>
            <p:spPr>
              <a:xfrm rot="369040">
                <a:off x="7562058" y="4228092"/>
                <a:ext cx="352742" cy="388834"/>
              </a:xfrm>
              <a:prstGeom prst="rect">
                <a:avLst/>
              </a:prstGeom>
            </p:spPr>
            <p:txBody>
              <a:bodyPr wrap="none">
                <a:spAutoFit/>
              </a:bodyPr>
              <a:lstStyle/>
              <a:p>
                <a:r>
                  <a:rPr lang="en-US" altLang="zh-CN" sz="1400" b="1">
                    <a:solidFill>
                      <a:srgbClr val="D4A470"/>
                    </a:solidFill>
                    <a:latin typeface="微软雅黑" panose="020B0503020204020204" charset="-122"/>
                    <a:ea typeface="微软雅黑" panose="020B0503020204020204" charset="-122"/>
                  </a:rPr>
                  <a:t>3</a:t>
                </a:r>
                <a:endParaRPr lang="zh-CN" altLang="en-US" sz="1400" b="1">
                  <a:solidFill>
                    <a:srgbClr val="D4A470"/>
                  </a:solidFill>
                  <a:latin typeface="微软雅黑" panose="020B0503020204020204" charset="-122"/>
                  <a:ea typeface="微软雅黑" panose="020B0503020204020204" charset="-122"/>
                </a:endParaRPr>
              </a:p>
            </p:txBody>
          </p:sp>
        </p:grpSp>
        <p:grpSp>
          <p:nvGrpSpPr>
            <p:cNvPr id="53" name="组合 52"/>
            <p:cNvGrpSpPr/>
            <p:nvPr/>
          </p:nvGrpSpPr>
          <p:grpSpPr>
            <a:xfrm>
              <a:off x="8888172" y="5204899"/>
              <a:ext cx="3041416" cy="506608"/>
              <a:chOff x="7562058" y="4792154"/>
              <a:chExt cx="3041416" cy="506608"/>
            </a:xfrm>
          </p:grpSpPr>
          <p:sp>
            <p:nvSpPr>
              <p:cNvPr id="60" name="object 43"/>
              <p:cNvSpPr txBox="1"/>
              <p:nvPr/>
            </p:nvSpPr>
            <p:spPr>
              <a:xfrm>
                <a:off x="8163072" y="4887832"/>
                <a:ext cx="2113065" cy="289196"/>
              </a:xfrm>
              <a:prstGeom prst="rect">
                <a:avLst/>
              </a:prstGeom>
              <a:noFill/>
              <a:ln>
                <a:noFill/>
              </a:ln>
            </p:spPr>
            <p:txBody>
              <a:bodyPr vert="horz" wrap="square" lIns="0" tIns="13335" rIns="0" bIns="0" rtlCol="0">
                <a:spAutoFit/>
              </a:bodyPr>
              <a:lstStyle/>
              <a:p>
                <a:pPr marL="12700" algn="ctr">
                  <a:lnSpc>
                    <a:spcPct val="100000"/>
                  </a:lnSpc>
                  <a:spcBef>
                    <a:spcPts val="105"/>
                  </a:spcBef>
                </a:pPr>
                <a:r>
                  <a:rPr lang="en-US" altLang="zh-CN" sz="1400" b="1">
                    <a:solidFill>
                      <a:schemeClr val="bg1"/>
                    </a:solidFill>
                    <a:latin typeface="微软雅黑" panose="020B0503020204020204" charset="-122"/>
                    <a:ea typeface="微软雅黑" panose="020B0503020204020204" charset="-122"/>
                    <a:cs typeface="微软雅黑" panose="020B0503020204020204" charset="-122"/>
                  </a:rPr>
                  <a:t>ETC</a:t>
                </a:r>
                <a:r>
                  <a:rPr lang="zh-CN" altLang="en-US" sz="1400" b="1">
                    <a:solidFill>
                      <a:schemeClr val="bg1"/>
                    </a:solidFill>
                    <a:latin typeface="微软雅黑" panose="020B0503020204020204" charset="-122"/>
                    <a:ea typeface="微软雅黑" panose="020B0503020204020204" charset="-122"/>
                    <a:cs typeface="微软雅黑" panose="020B0503020204020204" charset="-122"/>
                  </a:rPr>
                  <a:t>支付系统部署联调</a:t>
                </a:r>
                <a:endParaRPr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1" name="矩形: 圆角 52"/>
              <p:cNvSpPr/>
              <p:nvPr/>
            </p:nvSpPr>
            <p:spPr>
              <a:xfrm>
                <a:off x="7585658" y="4792154"/>
                <a:ext cx="3017816" cy="448403"/>
              </a:xfrm>
              <a:prstGeom prst="roundRect">
                <a:avLst>
                  <a:gd name="adj" fmla="val 50000"/>
                </a:avLst>
              </a:prstGeom>
              <a:noFill/>
              <a:ln w="9525">
                <a:solidFill>
                  <a:schemeClr val="bg1">
                    <a:alpha val="7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charset="-122"/>
                  <a:ea typeface="微软雅黑" panose="020B0503020204020204" charset="-122"/>
                </a:endParaRPr>
              </a:p>
            </p:txBody>
          </p:sp>
          <p:sp>
            <p:nvSpPr>
              <p:cNvPr id="62" name="任意多边形: 形状 53"/>
              <p:cNvSpPr/>
              <p:nvPr/>
            </p:nvSpPr>
            <p:spPr>
              <a:xfrm rot="20414775">
                <a:off x="7594241" y="4821751"/>
                <a:ext cx="264720" cy="477011"/>
              </a:xfrm>
              <a:custGeom>
                <a:avLst/>
                <a:gdLst>
                  <a:gd name="connsiteX0" fmla="*/ 264720 w 264720"/>
                  <a:gd name="connsiteY0" fmla="*/ 4451 h 477011"/>
                  <a:gd name="connsiteX1" fmla="*/ 264720 w 264720"/>
                  <a:gd name="connsiteY1" fmla="*/ 477011 h 477011"/>
                  <a:gd name="connsiteX2" fmla="*/ 148487 w 264720"/>
                  <a:gd name="connsiteY2" fmla="*/ 435271 h 477011"/>
                  <a:gd name="connsiteX3" fmla="*/ 2269 w 264720"/>
                  <a:gd name="connsiteY3" fmla="*/ 192552 h 477011"/>
                  <a:gd name="connsiteX4" fmla="*/ 13254 w 264720"/>
                  <a:gd name="connsiteY4" fmla="*/ 148487 h 477011"/>
                  <a:gd name="connsiteX5" fmla="*/ 32812 w 264720"/>
                  <a:gd name="connsiteY5" fmla="*/ 107502 h 477011"/>
                  <a:gd name="connsiteX6" fmla="*/ 255973 w 264720"/>
                  <a:gd name="connsiteY6" fmla="*/ 2270 h 477011"/>
                  <a:gd name="connsiteX7" fmla="*/ 264720 w 264720"/>
                  <a:gd name="connsiteY7" fmla="*/ 4451 h 47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720" h="477011">
                    <a:moveTo>
                      <a:pt x="264720" y="4451"/>
                    </a:moveTo>
                    <a:lnTo>
                      <a:pt x="264720" y="477011"/>
                    </a:lnTo>
                    <a:lnTo>
                      <a:pt x="148487" y="435271"/>
                    </a:lnTo>
                    <a:cubicBezTo>
                      <a:pt x="46518" y="398653"/>
                      <a:pt x="-12584" y="295771"/>
                      <a:pt x="2269" y="192552"/>
                    </a:cubicBezTo>
                    <a:lnTo>
                      <a:pt x="13254" y="148487"/>
                    </a:lnTo>
                    <a:lnTo>
                      <a:pt x="32812" y="107502"/>
                    </a:lnTo>
                    <a:cubicBezTo>
                      <a:pt x="79273" y="31142"/>
                      <a:pt x="167499" y="-10461"/>
                      <a:pt x="255973" y="2270"/>
                    </a:cubicBezTo>
                    <a:lnTo>
                      <a:pt x="264720" y="4451"/>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rgbClr val="D4A470"/>
                  </a:solidFill>
                </a:endParaRPr>
              </a:p>
            </p:txBody>
          </p:sp>
          <p:sp>
            <p:nvSpPr>
              <p:cNvPr id="63" name="矩形 62"/>
              <p:cNvSpPr/>
              <p:nvPr/>
            </p:nvSpPr>
            <p:spPr>
              <a:xfrm rot="369040">
                <a:off x="7562058" y="4876059"/>
                <a:ext cx="352742" cy="388835"/>
              </a:xfrm>
              <a:prstGeom prst="rect">
                <a:avLst/>
              </a:prstGeom>
            </p:spPr>
            <p:txBody>
              <a:bodyPr wrap="none">
                <a:spAutoFit/>
              </a:bodyPr>
              <a:lstStyle/>
              <a:p>
                <a:r>
                  <a:rPr lang="en-US" altLang="zh-CN" sz="1400" b="1">
                    <a:solidFill>
                      <a:srgbClr val="D4A470"/>
                    </a:solidFill>
                    <a:latin typeface="微软雅黑" panose="020B0503020204020204" charset="-122"/>
                    <a:ea typeface="微软雅黑" panose="020B0503020204020204" charset="-122"/>
                  </a:rPr>
                  <a:t>4</a:t>
                </a:r>
                <a:endParaRPr lang="zh-CN" altLang="en-US" sz="1400" b="1">
                  <a:solidFill>
                    <a:srgbClr val="D4A470"/>
                  </a:solidFill>
                  <a:latin typeface="微软雅黑" panose="020B0503020204020204" charset="-122"/>
                  <a:ea typeface="微软雅黑" panose="020B0503020204020204" charset="-122"/>
                </a:endParaRPr>
              </a:p>
            </p:txBody>
          </p:sp>
        </p:grpSp>
        <p:grpSp>
          <p:nvGrpSpPr>
            <p:cNvPr id="54" name="组合 53"/>
            <p:cNvGrpSpPr/>
            <p:nvPr/>
          </p:nvGrpSpPr>
          <p:grpSpPr>
            <a:xfrm>
              <a:off x="8888172" y="5845327"/>
              <a:ext cx="3041416" cy="654608"/>
              <a:chOff x="7562058" y="5432585"/>
              <a:chExt cx="3041416" cy="654608"/>
            </a:xfrm>
          </p:grpSpPr>
          <p:sp>
            <p:nvSpPr>
              <p:cNvPr id="56" name="矩形: 圆角 56"/>
              <p:cNvSpPr/>
              <p:nvPr/>
            </p:nvSpPr>
            <p:spPr>
              <a:xfrm>
                <a:off x="7585658" y="5432585"/>
                <a:ext cx="3017816" cy="448403"/>
              </a:xfrm>
              <a:prstGeom prst="roundRect">
                <a:avLst>
                  <a:gd name="adj" fmla="val 50000"/>
                </a:avLst>
              </a:prstGeom>
              <a:noFill/>
              <a:ln w="9525">
                <a:solidFill>
                  <a:schemeClr val="bg1">
                    <a:alpha val="7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solidFill>
                  <a:latin typeface="微软雅黑" panose="020B0503020204020204" charset="-122"/>
                  <a:ea typeface="微软雅黑" panose="020B0503020204020204" charset="-122"/>
                </a:endParaRPr>
              </a:p>
            </p:txBody>
          </p:sp>
          <p:sp>
            <p:nvSpPr>
              <p:cNvPr id="57" name="object 43"/>
              <p:cNvSpPr txBox="1"/>
              <p:nvPr/>
            </p:nvSpPr>
            <p:spPr>
              <a:xfrm>
                <a:off x="8088025" y="5525815"/>
                <a:ext cx="2263158" cy="561378"/>
              </a:xfrm>
              <a:prstGeom prst="rect">
                <a:avLst/>
              </a:prstGeom>
              <a:noFill/>
              <a:ln>
                <a:noFill/>
              </a:ln>
            </p:spPr>
            <p:txBody>
              <a:bodyPr vert="horz" wrap="square" lIns="0" tIns="13335" rIns="0" bIns="0" rtlCol="0">
                <a:spAutoFit/>
              </a:bodyPr>
              <a:lstStyle/>
              <a:p>
                <a:pPr marL="12700" algn="ctr">
                  <a:lnSpc>
                    <a:spcPct val="100000"/>
                  </a:lnSpc>
                  <a:spcBef>
                    <a:spcPts val="105"/>
                  </a:spcBef>
                </a:pPr>
                <a:r>
                  <a:rPr lang="zh-CN" altLang="en-US" sz="1400" b="1">
                    <a:solidFill>
                      <a:schemeClr val="bg1"/>
                    </a:solidFill>
                    <a:latin typeface="微软雅黑" panose="020B0503020204020204" charset="-122"/>
                    <a:ea typeface="微软雅黑" panose="020B0503020204020204" charset="-122"/>
                    <a:cs typeface="微软雅黑" panose="020B0503020204020204" charset="-122"/>
                  </a:rPr>
                  <a:t>停车场</a:t>
                </a:r>
                <a:r>
                  <a:rPr lang="en-US" altLang="zh-CN" sz="1400" b="1">
                    <a:solidFill>
                      <a:schemeClr val="bg1"/>
                    </a:solidFill>
                    <a:latin typeface="微软雅黑" panose="020B0503020204020204" charset="-122"/>
                    <a:ea typeface="微软雅黑" panose="020B0503020204020204" charset="-122"/>
                    <a:cs typeface="微软雅黑" panose="020B0503020204020204" charset="-122"/>
                  </a:rPr>
                  <a:t>ETC</a:t>
                </a:r>
                <a:r>
                  <a:rPr lang="zh-CN" altLang="en-US" sz="1400" b="1">
                    <a:solidFill>
                      <a:schemeClr val="bg1"/>
                    </a:solidFill>
                    <a:latin typeface="微软雅黑" panose="020B0503020204020204" charset="-122"/>
                    <a:ea typeface="微软雅黑" panose="020B0503020204020204" charset="-122"/>
                    <a:cs typeface="微软雅黑" panose="020B0503020204020204" charset="-122"/>
                  </a:rPr>
                  <a:t>支付启用运行</a:t>
                </a:r>
                <a:endParaRPr sz="1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8" name="任意多边形: 形状 58"/>
              <p:cNvSpPr/>
              <p:nvPr/>
            </p:nvSpPr>
            <p:spPr>
              <a:xfrm rot="20414775">
                <a:off x="7596622" y="5462463"/>
                <a:ext cx="264720" cy="477011"/>
              </a:xfrm>
              <a:custGeom>
                <a:avLst/>
                <a:gdLst>
                  <a:gd name="connsiteX0" fmla="*/ 264720 w 264720"/>
                  <a:gd name="connsiteY0" fmla="*/ 4451 h 477011"/>
                  <a:gd name="connsiteX1" fmla="*/ 264720 w 264720"/>
                  <a:gd name="connsiteY1" fmla="*/ 477011 h 477011"/>
                  <a:gd name="connsiteX2" fmla="*/ 148487 w 264720"/>
                  <a:gd name="connsiteY2" fmla="*/ 435271 h 477011"/>
                  <a:gd name="connsiteX3" fmla="*/ 2269 w 264720"/>
                  <a:gd name="connsiteY3" fmla="*/ 192552 h 477011"/>
                  <a:gd name="connsiteX4" fmla="*/ 13254 w 264720"/>
                  <a:gd name="connsiteY4" fmla="*/ 148487 h 477011"/>
                  <a:gd name="connsiteX5" fmla="*/ 32812 w 264720"/>
                  <a:gd name="connsiteY5" fmla="*/ 107502 h 477011"/>
                  <a:gd name="connsiteX6" fmla="*/ 255973 w 264720"/>
                  <a:gd name="connsiteY6" fmla="*/ 2270 h 477011"/>
                  <a:gd name="connsiteX7" fmla="*/ 264720 w 264720"/>
                  <a:gd name="connsiteY7" fmla="*/ 4451 h 47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720" h="477011">
                    <a:moveTo>
                      <a:pt x="264720" y="4451"/>
                    </a:moveTo>
                    <a:lnTo>
                      <a:pt x="264720" y="477011"/>
                    </a:lnTo>
                    <a:lnTo>
                      <a:pt x="148487" y="435271"/>
                    </a:lnTo>
                    <a:cubicBezTo>
                      <a:pt x="46518" y="398653"/>
                      <a:pt x="-12584" y="295771"/>
                      <a:pt x="2269" y="192552"/>
                    </a:cubicBezTo>
                    <a:lnTo>
                      <a:pt x="13254" y="148487"/>
                    </a:lnTo>
                    <a:lnTo>
                      <a:pt x="32812" y="107502"/>
                    </a:lnTo>
                    <a:cubicBezTo>
                      <a:pt x="79273" y="31142"/>
                      <a:pt x="167499" y="-10461"/>
                      <a:pt x="255973" y="2270"/>
                    </a:cubicBezTo>
                    <a:lnTo>
                      <a:pt x="264720" y="4451"/>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solidFill>
                    <a:srgbClr val="D4A470"/>
                  </a:solidFill>
                </a:endParaRPr>
              </a:p>
            </p:txBody>
          </p:sp>
          <p:sp>
            <p:nvSpPr>
              <p:cNvPr id="59" name="矩形 58"/>
              <p:cNvSpPr/>
              <p:nvPr/>
            </p:nvSpPr>
            <p:spPr>
              <a:xfrm rot="369040">
                <a:off x="7562058" y="5516772"/>
                <a:ext cx="352742" cy="388834"/>
              </a:xfrm>
              <a:prstGeom prst="rect">
                <a:avLst/>
              </a:prstGeom>
            </p:spPr>
            <p:txBody>
              <a:bodyPr wrap="none">
                <a:spAutoFit/>
              </a:bodyPr>
              <a:lstStyle/>
              <a:p>
                <a:r>
                  <a:rPr lang="en-US" altLang="zh-CN" sz="1400" b="1">
                    <a:solidFill>
                      <a:srgbClr val="D4A470"/>
                    </a:solidFill>
                    <a:latin typeface="微软雅黑" panose="020B0503020204020204" charset="-122"/>
                    <a:ea typeface="微软雅黑" panose="020B0503020204020204" charset="-122"/>
                  </a:rPr>
                  <a:t>5</a:t>
                </a:r>
                <a:endParaRPr lang="zh-CN" altLang="en-US" sz="1400" b="1">
                  <a:solidFill>
                    <a:srgbClr val="D4A470"/>
                  </a:solidFill>
                  <a:latin typeface="微软雅黑" panose="020B0503020204020204" charset="-122"/>
                  <a:ea typeface="微软雅黑" panose="020B0503020204020204" charset="-122"/>
                </a:endParaRPr>
              </a:p>
            </p:txBody>
          </p:sp>
        </p:grpSp>
        <p:sp>
          <p:nvSpPr>
            <p:cNvPr id="55" name="矩形 54"/>
            <p:cNvSpPr/>
            <p:nvPr/>
          </p:nvSpPr>
          <p:spPr>
            <a:xfrm>
              <a:off x="8927719" y="2770728"/>
              <a:ext cx="3001869" cy="388834"/>
            </a:xfrm>
            <a:prstGeom prst="rect">
              <a:avLst/>
            </a:prstGeom>
          </p:spPr>
          <p:txBody>
            <a:bodyPr wrap="square">
              <a:spAutoFit/>
            </a:bodyPr>
            <a:lstStyle/>
            <a:p>
              <a:pPr marL="266700" indent="-266700" algn="ctr"/>
              <a:r>
                <a:rPr lang="zh-CN" altLang="en-US" sz="1400" b="1" dirty="0">
                  <a:solidFill>
                    <a:srgbClr val="D4A470"/>
                  </a:solidFill>
                  <a:latin typeface="微软雅黑" panose="020B0503020204020204" charset="-122"/>
                  <a:ea typeface="微软雅黑" panose="020B0503020204020204" charset="-122"/>
                  <a:sym typeface="+mn-ea"/>
                </a:rPr>
                <a:t>停车场</a:t>
              </a:r>
              <a:r>
                <a:rPr lang="en-US" altLang="zh-CN" sz="1400" b="1" dirty="0" smtClean="0">
                  <a:solidFill>
                    <a:srgbClr val="D4A470"/>
                  </a:solidFill>
                  <a:latin typeface="微软雅黑" panose="020B0503020204020204" charset="-122"/>
                  <a:ea typeface="微软雅黑" panose="020B0503020204020204" charset="-122"/>
                  <a:sym typeface="+mn-ea"/>
                </a:rPr>
                <a:t>ETC</a:t>
              </a:r>
              <a:r>
                <a:rPr lang="zh-CN" altLang="en-US" sz="1400" b="1" dirty="0" smtClean="0">
                  <a:solidFill>
                    <a:srgbClr val="D4A470"/>
                  </a:solidFill>
                  <a:latin typeface="微软雅黑" panose="020B0503020204020204" charset="-122"/>
                  <a:ea typeface="微软雅黑" panose="020B0503020204020204" charset="-122"/>
                  <a:sym typeface="+mn-ea"/>
                </a:rPr>
                <a:t>扣费接入</a:t>
              </a:r>
              <a:r>
                <a:rPr lang="zh-CN" altLang="en-US" sz="1400" b="1" dirty="0">
                  <a:solidFill>
                    <a:srgbClr val="D4A470"/>
                  </a:solidFill>
                  <a:latin typeface="微软雅黑" panose="020B0503020204020204" charset="-122"/>
                  <a:ea typeface="微软雅黑" panose="020B0503020204020204" charset="-122"/>
                  <a:sym typeface="+mn-ea"/>
                </a:rPr>
                <a:t>流程</a:t>
              </a:r>
              <a:endParaRPr lang="zh-CN" altLang="en-US" sz="1400" b="1" dirty="0">
                <a:solidFill>
                  <a:srgbClr val="D4A470"/>
                </a:solidFill>
                <a:latin typeface="微软雅黑" panose="020B0503020204020204" charset="-122"/>
                <a:ea typeface="微软雅黑" panose="020B0503020204020204" charset="-122"/>
                <a:sym typeface="+mn-ea"/>
              </a:endParaRPr>
            </a:p>
          </p:txBody>
        </p:sp>
      </p:grpSp>
      <p:sp>
        <p:nvSpPr>
          <p:cNvPr id="85" name="文本占位符 6"/>
          <p:cNvSpPr txBox="1"/>
          <p:nvPr/>
        </p:nvSpPr>
        <p:spPr>
          <a:xfrm>
            <a:off x="465892" y="1423803"/>
            <a:ext cx="3620334" cy="2491655"/>
          </a:xfrm>
          <a:prstGeom prst="rect">
            <a:avLst/>
          </a:prstGeom>
        </p:spPr>
        <p:txBody>
          <a:bodyPr vert="horz" lIns="91440" tIns="45720" rIns="91440" bIns="45720" rtlCol="0">
            <a:noAutofit/>
          </a:bodyPr>
          <a:lstStyle>
            <a:defPPr>
              <a:defRPr lang="zh-CN"/>
            </a:defPPr>
            <a:lvl1pPr indent="0" algn="just">
              <a:lnSpc>
                <a:spcPct val="150000"/>
              </a:lnSpc>
              <a:spcBef>
                <a:spcPts val="750"/>
              </a:spcBef>
              <a:buClr>
                <a:schemeClr val="accent2"/>
              </a:buClr>
              <a:buFont typeface="Wingdings" panose="05000000000000000000" pitchFamily="2" charset="2"/>
              <a:buNone/>
              <a:defRPr sz="1200">
                <a:solidFill>
                  <a:schemeClr val="tx1">
                    <a:lumMod val="85000"/>
                    <a:lumOff val="15000"/>
                  </a:schemeClr>
                </a:solidFill>
                <a:latin typeface="微软雅黑" panose="020B0503020204020204" charset="-122"/>
                <a:ea typeface="微软雅黑" panose="020B0503020204020204" charset="-122"/>
              </a:defRPr>
            </a:lvl1pPr>
            <a:lvl2pPr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2pPr>
            <a:lvl3pPr marL="5143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3pPr>
            <a:lvl4pPr marL="68580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4pPr>
            <a:lvl5pPr marL="857250" indent="-171450">
              <a:lnSpc>
                <a:spcPct val="100000"/>
              </a:lnSpc>
              <a:spcBef>
                <a:spcPts val="750"/>
              </a:spcBef>
              <a:buClr>
                <a:schemeClr val="accent2"/>
              </a:buClr>
              <a:buFont typeface="Arial" panose="020B0604020202020204" pitchFamily="34" charset="0"/>
              <a:buChar char="•"/>
              <a:defRPr sz="1200">
                <a:solidFill>
                  <a:schemeClr val="tx1">
                    <a:lumMod val="85000"/>
                    <a:lumOff val="15000"/>
                  </a:schemeClr>
                </a:solidFill>
              </a:defRPr>
            </a:lvl5pPr>
            <a:lvl6pPr marL="984885" indent="-171450">
              <a:lnSpc>
                <a:spcPct val="100000"/>
              </a:lnSpc>
              <a:spcBef>
                <a:spcPts val="750"/>
              </a:spcBef>
              <a:buClr>
                <a:schemeClr val="accent2"/>
              </a:buClr>
              <a:buFont typeface="Arial" panose="020B0604020202020204" pitchFamily="34" charset="0"/>
              <a:buChar char="•"/>
              <a:defRPr sz="1200"/>
            </a:lvl6pPr>
            <a:lvl7pPr marL="1113155" indent="-171450">
              <a:lnSpc>
                <a:spcPct val="100000"/>
              </a:lnSpc>
              <a:spcBef>
                <a:spcPts val="750"/>
              </a:spcBef>
              <a:buClr>
                <a:schemeClr val="accent2"/>
              </a:buClr>
              <a:buFont typeface="Arial" panose="020B0604020202020204" pitchFamily="34" charset="0"/>
              <a:buChar char="•"/>
              <a:defRPr sz="1200"/>
            </a:lvl7pPr>
            <a:lvl8pPr marL="1243330" indent="-171450">
              <a:lnSpc>
                <a:spcPct val="100000"/>
              </a:lnSpc>
              <a:spcBef>
                <a:spcPts val="750"/>
              </a:spcBef>
              <a:buClr>
                <a:schemeClr val="accent2"/>
              </a:buClr>
              <a:buFont typeface="Arial" panose="020B0604020202020204" pitchFamily="34" charset="0"/>
              <a:buChar char="•"/>
              <a:defRPr sz="1200" baseline="0"/>
            </a:lvl8pPr>
            <a:lvl9pPr marL="1412240" indent="-171450">
              <a:lnSpc>
                <a:spcPct val="100000"/>
              </a:lnSpc>
              <a:spcBef>
                <a:spcPts val="750"/>
              </a:spcBef>
              <a:buClr>
                <a:schemeClr val="accent2"/>
              </a:buClr>
              <a:buFont typeface="Arial" panose="020B0604020202020204" pitchFamily="34" charset="0"/>
              <a:buChar char="•"/>
              <a:defRPr sz="1200" baseline="0"/>
            </a:lvl9pPr>
          </a:lstStyle>
          <a:p>
            <a:r>
              <a:rPr lang="zh-CN" altLang="en-US" sz="1400" dirty="0"/>
              <a:t>       </a:t>
            </a:r>
            <a:r>
              <a:rPr lang="zh-CN" altLang="en-US" sz="1400" dirty="0" smtClean="0"/>
              <a:t>停车场要实现</a:t>
            </a:r>
            <a:r>
              <a:rPr lang="en-US" altLang="zh-CN" sz="1400" dirty="0" smtClean="0"/>
              <a:t>ETC</a:t>
            </a:r>
            <a:r>
              <a:rPr lang="zh-CN" altLang="en-US" sz="1400" dirty="0" smtClean="0"/>
              <a:t>扣费，除改造增加</a:t>
            </a:r>
            <a:r>
              <a:rPr lang="en-US" altLang="zh-CN" sz="1400" dirty="0" smtClean="0"/>
              <a:t>ETC</a:t>
            </a:r>
            <a:r>
              <a:rPr lang="zh-CN" altLang="en-US" sz="1400" dirty="0" smtClean="0"/>
              <a:t>天线外，同时需与</a:t>
            </a:r>
            <a:r>
              <a:rPr lang="en-US" altLang="zh-CN" sz="1400" dirty="0" smtClean="0"/>
              <a:t>ETC</a:t>
            </a:r>
            <a:r>
              <a:rPr lang="zh-CN" altLang="en-US" sz="1400" dirty="0" smtClean="0"/>
              <a:t>运营商的支付平台接口打通，以实现最终的扣费清分结算。</a:t>
            </a:r>
            <a:endParaRPr lang="zh-CN" altLang="en-US" sz="140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5892" y="2856641"/>
            <a:ext cx="3620334" cy="18913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1097275" y="2643746"/>
            <a:ext cx="4786073" cy="461098"/>
          </a:xfrm>
        </p:spPr>
        <p:txBody>
          <a:bodyPr/>
          <a:lstStyle/>
          <a:p>
            <a:r>
              <a:rPr kumimoji="1" lang="zh-CN" altLang="en-US" dirty="0" smtClean="0"/>
              <a:t>应用场景</a:t>
            </a:r>
            <a:endParaRPr kumimoji="1" lang="zh-CN" altLang="en-US" dirty="0"/>
          </a:p>
        </p:txBody>
      </p:sp>
      <p:sp>
        <p:nvSpPr>
          <p:cNvPr id="4" name="文本占位符 3"/>
          <p:cNvSpPr>
            <a:spLocks noGrp="1"/>
          </p:cNvSpPr>
          <p:nvPr>
            <p:ph type="body" sz="quarter" idx="12"/>
          </p:nvPr>
        </p:nvSpPr>
        <p:spPr/>
        <p:txBody>
          <a:bodyPr/>
          <a:lstStyle/>
          <a:p>
            <a:r>
              <a:rPr kumimoji="1" lang="en-US" altLang="zh-CN" dirty="0"/>
              <a:t>02</a:t>
            </a:r>
            <a:endParaRPr kumimoji="1"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应用场景</a:t>
            </a:r>
            <a:endParaRPr kumimoji="1" lang="zh-CN" altLang="en-US" dirty="0"/>
          </a:p>
        </p:txBody>
      </p:sp>
      <p:pic>
        <p:nvPicPr>
          <p:cNvPr id="4098" name="Picture 2" descr="C:\Users\12057\Pictures\微信图片_20210317134223.jpg微信图片_20210317134223"/>
          <p:cNvPicPr>
            <a:picLocks noChangeAspect="1" noChangeArrowheads="1"/>
          </p:cNvPicPr>
          <p:nvPr/>
        </p:nvPicPr>
        <p:blipFill>
          <a:blip r:embed="rId1"/>
          <a:srcRect/>
          <a:stretch>
            <a:fillRect/>
          </a:stretch>
        </p:blipFill>
        <p:spPr bwMode="auto">
          <a:xfrm>
            <a:off x="121920" y="2101215"/>
            <a:ext cx="3318510" cy="1669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896" y="1097384"/>
            <a:ext cx="3027382" cy="278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5446"/>
          <a:stretch>
            <a:fillRect/>
          </a:stretch>
        </p:blipFill>
        <p:spPr bwMode="auto">
          <a:xfrm>
            <a:off x="5847823" y="1104178"/>
            <a:ext cx="3027382" cy="2767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矩形 31"/>
          <p:cNvSpPr/>
          <p:nvPr/>
        </p:nvSpPr>
        <p:spPr>
          <a:xfrm>
            <a:off x="311472" y="3878789"/>
            <a:ext cx="8563734" cy="529309"/>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p>
        </p:txBody>
      </p:sp>
      <p:sp>
        <p:nvSpPr>
          <p:cNvPr id="33" name="文本框 7"/>
          <p:cNvSpPr txBox="1"/>
          <p:nvPr/>
        </p:nvSpPr>
        <p:spPr>
          <a:xfrm>
            <a:off x="926415" y="3957146"/>
            <a:ext cx="1116330" cy="369332"/>
          </a:xfrm>
          <a:prstGeom prst="rect">
            <a:avLst/>
          </a:prstGeom>
          <a:noFill/>
        </p:spPr>
        <p:txBody>
          <a:bodyPr wrap="square" rtlCol="0">
            <a:spAutoFit/>
          </a:bodyPr>
          <a:lstStyle/>
          <a:p>
            <a:pPr algn="ctr"/>
            <a:r>
              <a:rPr lang="zh-CN" altLang="en-US" sz="1800" b="1" dirty="0"/>
              <a:t>智慧停车</a:t>
            </a:r>
            <a:endParaRPr lang="zh-CN" altLang="en-US" sz="1800" b="1" dirty="0"/>
          </a:p>
        </p:txBody>
      </p:sp>
      <p:sp>
        <p:nvSpPr>
          <p:cNvPr id="37" name="文本框 7"/>
          <p:cNvSpPr txBox="1"/>
          <p:nvPr/>
        </p:nvSpPr>
        <p:spPr>
          <a:xfrm>
            <a:off x="3972422" y="3957146"/>
            <a:ext cx="1116330" cy="369332"/>
          </a:xfrm>
          <a:prstGeom prst="rect">
            <a:avLst/>
          </a:prstGeom>
          <a:noFill/>
        </p:spPr>
        <p:txBody>
          <a:bodyPr wrap="square" rtlCol="0">
            <a:spAutoFit/>
          </a:bodyPr>
          <a:lstStyle/>
          <a:p>
            <a:pPr algn="ctr"/>
            <a:r>
              <a:rPr lang="zh-CN" altLang="en-US" sz="1800" b="1" dirty="0"/>
              <a:t>路内停车</a:t>
            </a:r>
            <a:endParaRPr lang="zh-CN" altLang="en-US" sz="1800" b="1" dirty="0"/>
          </a:p>
        </p:txBody>
      </p:sp>
      <p:sp>
        <p:nvSpPr>
          <p:cNvPr id="38" name="文本框 7"/>
          <p:cNvSpPr txBox="1"/>
          <p:nvPr/>
        </p:nvSpPr>
        <p:spPr>
          <a:xfrm>
            <a:off x="6957162" y="3957146"/>
            <a:ext cx="1116330" cy="369332"/>
          </a:xfrm>
          <a:prstGeom prst="rect">
            <a:avLst/>
          </a:prstGeom>
          <a:noFill/>
        </p:spPr>
        <p:txBody>
          <a:bodyPr wrap="square" rtlCol="0">
            <a:spAutoFit/>
          </a:bodyPr>
          <a:lstStyle/>
          <a:p>
            <a:pPr algn="ctr"/>
            <a:r>
              <a:rPr lang="zh-CN" altLang="en-US" sz="1800" b="1" dirty="0"/>
              <a:t>智慧加油</a:t>
            </a:r>
            <a:endParaRPr lang="zh-CN" altLang="en-US" sz="1800" b="1"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包裹">
  <a:themeElements>
    <a:clrScheme name="包裹">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包裹">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0</TotalTime>
  <Words>4142</Words>
  <Application>WPS 演示</Application>
  <PresentationFormat>全屏显示(16:9)</PresentationFormat>
  <Paragraphs>486</Paragraphs>
  <Slides>29</Slides>
  <Notes>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Arial</vt:lpstr>
      <vt:lpstr>宋体</vt:lpstr>
      <vt:lpstr>Wingdings</vt:lpstr>
      <vt:lpstr>微软雅黑</vt:lpstr>
      <vt:lpstr>FZLanTingHei-M-GBK</vt:lpstr>
      <vt:lpstr>Segoe Print</vt:lpstr>
      <vt:lpstr>Helvetica Light</vt:lpstr>
      <vt:lpstr>微软雅黑 Light</vt:lpstr>
      <vt:lpstr>Abadi MT Condensed Extra Bold</vt:lpstr>
      <vt:lpstr>YouSheBiaoTiHei</vt:lpstr>
      <vt:lpstr>方正兰亭黑简体</vt:lpstr>
      <vt:lpstr>黑体</vt:lpstr>
      <vt:lpstr>华文新魏</vt:lpstr>
      <vt:lpstr>Arial Unicode MS</vt:lpstr>
      <vt:lpstr>Arial Black</vt:lpstr>
      <vt:lpstr>等线</vt:lpstr>
      <vt:lpstr>汉仪旗黑-50简</vt:lpstr>
      <vt:lpstr>Calibri</vt:lpstr>
      <vt:lpstr>华文琥珀</vt:lpstr>
      <vt:lpstr>Arial</vt:lpstr>
      <vt:lpstr>包裹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博耀智能技术四组向工18923417701</cp:lastModifiedBy>
  <cp:revision>809</cp:revision>
  <cp:lastPrinted>2020-12-10T04:17:00Z</cp:lastPrinted>
  <dcterms:created xsi:type="dcterms:W3CDTF">2020-12-07T09:12:00Z</dcterms:created>
  <dcterms:modified xsi:type="dcterms:W3CDTF">2021-04-02T07:14:41Z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84B85A4E62D7491DA28A26E0442B5A00</vt:lpwstr>
  </property>
  <property fmtid="{D5CDD505-2E9C-101B-9397-08002B2CF9AE}" pid="3" name="KSOProductBuildVer">
    <vt:lpwstr>2052-11.1.0.10446</vt:lpwstr>
  </property>
</Properties>
</file>